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90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72" r:id="rId13"/>
    <p:sldId id="275" r:id="rId14"/>
    <p:sldId id="432" r:id="rId15"/>
    <p:sldId id="280" r:id="rId16"/>
    <p:sldId id="281" r:id="rId17"/>
    <p:sldId id="435" r:id="rId18"/>
    <p:sldId id="283" r:id="rId19"/>
    <p:sldId id="284" r:id="rId20"/>
    <p:sldId id="285" r:id="rId21"/>
    <p:sldId id="286" r:id="rId22"/>
    <p:sldId id="287" r:id="rId23"/>
    <p:sldId id="425" r:id="rId24"/>
    <p:sldId id="428" r:id="rId25"/>
    <p:sldId id="429" r:id="rId26"/>
    <p:sldId id="430" r:id="rId27"/>
    <p:sldId id="288" r:id="rId28"/>
    <p:sldId id="290" r:id="rId29"/>
    <p:sldId id="291" r:id="rId30"/>
    <p:sldId id="292" r:id="rId31"/>
    <p:sldId id="295" r:id="rId32"/>
    <p:sldId id="296" r:id="rId33"/>
    <p:sldId id="300" r:id="rId34"/>
    <p:sldId id="301" r:id="rId35"/>
    <p:sldId id="302" r:id="rId36"/>
    <p:sldId id="303" r:id="rId37"/>
    <p:sldId id="304" r:id="rId38"/>
    <p:sldId id="306" r:id="rId39"/>
    <p:sldId id="311" r:id="rId40"/>
    <p:sldId id="312" r:id="rId41"/>
    <p:sldId id="313" r:id="rId42"/>
    <p:sldId id="314" r:id="rId43"/>
    <p:sldId id="315" r:id="rId44"/>
    <p:sldId id="316" r:id="rId45"/>
    <p:sldId id="329" r:id="rId46"/>
    <p:sldId id="330" r:id="rId47"/>
    <p:sldId id="331" r:id="rId48"/>
    <p:sldId id="332" r:id="rId49"/>
    <p:sldId id="334" r:id="rId50"/>
    <p:sldId id="335" r:id="rId51"/>
    <p:sldId id="338" r:id="rId52"/>
    <p:sldId id="341" r:id="rId53"/>
    <p:sldId id="342" r:id="rId54"/>
    <p:sldId id="343" r:id="rId55"/>
    <p:sldId id="344" r:id="rId56"/>
    <p:sldId id="436" r:id="rId57"/>
    <p:sldId id="347" r:id="rId58"/>
    <p:sldId id="348" r:id="rId59"/>
    <p:sldId id="349" r:id="rId60"/>
    <p:sldId id="351" r:id="rId61"/>
    <p:sldId id="352" r:id="rId62"/>
    <p:sldId id="353" r:id="rId63"/>
    <p:sldId id="355" r:id="rId64"/>
    <p:sldId id="356" r:id="rId65"/>
    <p:sldId id="358" r:id="rId66"/>
    <p:sldId id="360" r:id="rId67"/>
    <p:sldId id="363" r:id="rId68"/>
    <p:sldId id="364" r:id="rId69"/>
    <p:sldId id="368" r:id="rId70"/>
    <p:sldId id="369" r:id="rId71"/>
    <p:sldId id="371" r:id="rId72"/>
    <p:sldId id="373" r:id="rId73"/>
    <p:sldId id="385" r:id="rId74"/>
    <p:sldId id="389" r:id="rId75"/>
    <p:sldId id="390" r:id="rId76"/>
    <p:sldId id="391" r:id="rId77"/>
    <p:sldId id="393" r:id="rId78"/>
    <p:sldId id="395" r:id="rId79"/>
    <p:sldId id="397" r:id="rId80"/>
    <p:sldId id="437" r:id="rId81"/>
    <p:sldId id="398" r:id="rId82"/>
    <p:sldId id="399" r:id="rId83"/>
    <p:sldId id="402" r:id="rId84"/>
    <p:sldId id="403" r:id="rId85"/>
    <p:sldId id="405" r:id="rId86"/>
    <p:sldId id="406" r:id="rId87"/>
    <p:sldId id="408" r:id="rId88"/>
    <p:sldId id="420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FF"/>
    <a:srgbClr val="0099FF"/>
    <a:srgbClr val="33CCFF"/>
    <a:srgbClr val="FFFF66"/>
    <a:srgbClr val="FFFF00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96" y="-2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notesMaster" Target="notesMasters/notes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13A390C3-2D10-464C-A810-399D6D706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7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1586EC1-D799-684A-B6CB-098EB60A96A8}" type="slidenum">
              <a:rPr lang="en-US" sz="1200">
                <a:latin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3D81F01-81E8-9F40-A7AA-22B034CF45FE}" type="slidenum">
              <a:rPr lang="en-US" sz="1200">
                <a:latin typeface="Times New Roman" charset="0"/>
              </a:rPr>
              <a:pPr eaLnBrk="1" hangingPunct="1"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047CEC0-D16C-0E43-904A-07103A7D54EE}" type="slidenum">
              <a:rPr lang="en-US" sz="1200">
                <a:latin typeface="Times New Roman" charset="0"/>
              </a:rPr>
              <a:pPr eaLnBrk="1" hangingPunct="1"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2840A47-FF17-B54F-802A-6AD6BDE35AE0}" type="slidenum">
              <a:rPr lang="en-US" sz="1200">
                <a:latin typeface="Times New Roman" charset="0"/>
              </a:rPr>
              <a:pPr eaLnBrk="1" hangingPunct="1"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8011761-9565-5D46-95D7-7BF1A166A03E}" type="slidenum">
              <a:rPr lang="en-US" sz="1200">
                <a:latin typeface="Times New Roman" charset="0"/>
              </a:rPr>
              <a:pPr eaLnBrk="1" hangingPunct="1"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F08014A-AA9D-3841-BAF1-A7B99F9EC477}" type="slidenum">
              <a:rPr lang="en-US" sz="1200">
                <a:latin typeface="Times New Roman" charset="0"/>
              </a:rPr>
              <a:pPr eaLnBrk="1" hangingPunct="1"/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796F7B4-63FF-4B43-9BFC-BA5AB0BFFBB8}" type="slidenum">
              <a:rPr lang="en-US" sz="1200">
                <a:latin typeface="Times New Roman" charset="0"/>
              </a:rPr>
              <a:pPr eaLnBrk="1" hangingPunct="1"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3396790-DFB1-5F4C-B004-5D8D782C0B5A}" type="slidenum">
              <a:rPr lang="en-US" sz="1200">
                <a:latin typeface="Times New Roman" charset="0"/>
              </a:rPr>
              <a:pPr eaLnBrk="1" hangingPunct="1"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A37C439-FA6A-1943-B633-78EEA9C0D0CB}" type="slidenum">
              <a:rPr lang="en-US" sz="1200">
                <a:latin typeface="Times New Roman" charset="0"/>
              </a:rPr>
              <a:pPr eaLnBrk="1" hangingPunct="1"/>
              <a:t>34</a:t>
            </a:fld>
            <a:endParaRPr lang="en-US" sz="120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6EC9523-C811-274A-A23D-5B339A3718C3}" type="slidenum">
              <a:rPr lang="en-US" sz="1200">
                <a:latin typeface="Times New Roman" charset="0"/>
              </a:rPr>
              <a:pPr eaLnBrk="1" hangingPunct="1"/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107E8CB-66BC-2747-BC1D-40BD0202A2D5}" type="slidenum">
              <a:rPr lang="en-US" sz="1200">
                <a:latin typeface="Times New Roman" charset="0"/>
              </a:rPr>
              <a:pPr eaLnBrk="1" hangingPunct="1"/>
              <a:t>36</a:t>
            </a:fld>
            <a:endParaRPr lang="en-US" sz="12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8929F0-43D0-1044-A3FA-86DFFD1BE0D6}" type="slidenum">
              <a:rPr lang="en-US" sz="1200">
                <a:latin typeface="Times New Roman" charset="0"/>
              </a:rPr>
              <a:pPr eaLnBrk="1" hangingPunct="1"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EDB0C43-CC5A-1E42-BF43-1D4E0C9B44C6}" type="slidenum">
              <a:rPr lang="en-US" sz="1200">
                <a:latin typeface="Times New Roman" charset="0"/>
              </a:rPr>
              <a:pPr eaLnBrk="1" hangingPunct="1"/>
              <a:t>42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0BFCE7D-01E2-1C43-BB0D-3DA7FB7B7BD5}" type="slidenum">
              <a:rPr lang="en-US" sz="1200">
                <a:latin typeface="Times New Roman" charset="0"/>
              </a:rPr>
              <a:pPr eaLnBrk="1" hangingPunct="1"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B83481-A229-7942-8959-D5CE13814327}" type="slidenum">
              <a:rPr lang="en-US" sz="1200">
                <a:latin typeface="Times New Roman" charset="0"/>
              </a:rPr>
              <a:pPr eaLnBrk="1" hangingPunct="1"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80FFD59-11DA-3140-8C1A-B59D1F6759BC}" type="slidenum">
              <a:rPr lang="en-US" sz="1200">
                <a:latin typeface="Times New Roman" charset="0"/>
              </a:rPr>
              <a:pPr eaLnBrk="1" hangingPunct="1"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2D807B9-660D-E240-AD78-A7E976F097BC}" type="slidenum">
              <a:rPr lang="en-US" sz="1200">
                <a:latin typeface="Times New Roman" charset="0"/>
              </a:rPr>
              <a:pPr eaLnBrk="1" hangingPunct="1"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28E80F-066A-844C-BA79-EE802B9FE3FF}" type="slidenum">
              <a:rPr lang="en-US" sz="1200">
                <a:latin typeface="Times New Roman" charset="0"/>
              </a:rPr>
              <a:pPr eaLnBrk="1" hangingPunct="1"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1352D71-D383-FE4A-8331-25F877699D78}" type="slidenum">
              <a:rPr lang="en-US" sz="1200">
                <a:latin typeface="Times New Roman" charset="0"/>
              </a:rPr>
              <a:pPr eaLnBrk="1" hangingPunct="1"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592FFB4-E34B-3641-845C-640D478E84AC}" type="slidenum">
              <a:rPr lang="en-US" sz="1200">
                <a:latin typeface="Times New Roman" charset="0"/>
              </a:rPr>
              <a:pPr eaLnBrk="1" hangingPunct="1"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6734-6CF3-4241-AE49-EF4E2EA928D0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AC022-5CE0-DE42-90F6-2B10441C2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0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CA61-F3A0-8247-B125-409E2DD483FB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D1D2D-6384-FD4D-88CD-BC5195844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EA9BA-BEA7-7141-8AA6-840480B8A007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48E96-0B6C-7E4D-A17C-99B79A36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8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79CE-04D6-504A-9A8A-74AFA31AE781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BE6D-0016-044D-9052-56D5DD82E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99220-F6EB-8842-9D1E-CE8F3CB25EF6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2EF0-F1A1-AC46-99C0-EE0F41C7D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92D9-0707-2944-A60F-CE8DBED8EC2A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CC4B-1EC1-624F-B3AD-020ABD39E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9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7B85-A816-2044-9195-280C250F3A2E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935B-87FA-264B-8CED-9A5AF9BC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98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99FE-7756-884A-A7D0-4BEA8B813FD5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8808-ADBE-F94B-A09B-8880D43F5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19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11ED-E047-FF43-ADC9-152CC71868FA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473C-C5B0-C846-8825-ADF195247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0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AEDD-EFB2-A747-88A0-12AAB7499E89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5E88-3855-174D-937F-92D171AF0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77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A541-58D1-BE4D-B7FE-EEE0D1018D17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4E3C-5C1B-414C-B0E8-205A9711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3760-3582-3A4F-A568-6F1695A1962C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0A8F-8832-9D46-A60F-5F8F6C39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9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6F99-040D-434A-A1DF-4F9EDAC4944A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311C-5DDF-0C45-871D-E91869FD7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18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5E8B-8697-CE46-8976-1A50C36B25BE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24C6-D9E3-1F47-9618-C3BCD1AE0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A96C5-A0E0-DB4D-B6E3-0779EB599D6C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D121-C365-B046-930E-171A06F4F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E033-F701-974C-96A6-4776AF43F51B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BD81-E6C9-FA4B-BBFE-70E3C5FD5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086D-6555-454A-BB70-DAC20854737F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F260-FCDD-DF4C-843B-15EC1D90F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1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CC7D6-9CB7-BA4D-9D50-FAD5369ACDDA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0FA6-C009-EF40-8D27-C26036EC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6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2401-9D2F-1744-9D0B-CCD1830EFD0D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1BAF-7087-E445-910A-1D297BD4F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1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FD622-C853-6E48-9983-84FEC75585E4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D877A-EBEE-5F49-8986-9070BF8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5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77B57-1E25-EE4A-8332-7BD632E50D2F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A0DED-D7A2-A647-814C-697FE209C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2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BDBC6-228F-8346-99CF-C4286D54C021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1935-E3D4-8F46-B057-A951D4EE3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6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9AF41CB-6159-094E-9A81-CC6CAD340497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312C23D-98BB-D74C-8E47-DC499EBDC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BE87EF-0EF9-4E44-BAB0-085C413E9C20}" type="datetimeFigureOut">
              <a:rPr lang="en-US"/>
              <a:pPr>
                <a:defRPr/>
              </a:pPr>
              <a:t>19/12/13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33C4E1-FBFF-1B4D-84EE-3A65FA85E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radiographics.rsnajnls.org/cgi/content/full/23/6/1613/F16C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adiographics.rsnajnls.org/cgi/content/full/23/6/1613/F16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ygodomain.com/find/results.php?s=cerebellar+mutism+after+posterior+fossa+surgery&amp;rnd=a6cz6j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66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4000" dirty="0" smtClean="0">
                <a:solidFill>
                  <a:srgbClr val="FFFF66"/>
                </a:solidFill>
                <a:latin typeface="Arial Unicode MS" charset="0"/>
                <a:ea typeface="MS PGothic" charset="0"/>
              </a:rPr>
            </a:br>
            <a:r>
              <a:rPr lang="en-US" sz="2800" b="1" dirty="0" smtClean="0">
                <a:solidFill>
                  <a:srgbClr val="FFFF66"/>
                </a:solidFill>
                <a:latin typeface="Arial Unicode MS" charset="0"/>
                <a:ea typeface="MS PGothic" charset="0"/>
              </a:rPr>
              <a:t>DIAGNOSIS AND MANAGEMENT OF MIDLINE POSTERIOR FOSSA TUMORS IN CHILDREN</a:t>
            </a:r>
            <a:endParaRPr lang="en-US" sz="2800" b="1" dirty="0">
              <a:solidFill>
                <a:srgbClr val="FFFF66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7772400" cy="4114800"/>
          </a:xfrm>
        </p:spPr>
        <p:txBody>
          <a:bodyPr/>
          <a:lstStyle/>
          <a:p>
            <a:pPr algn="ctr" eaLnBrk="1" hangingPunct="1"/>
            <a:endParaRPr lang="en-US" sz="2800" b="1" dirty="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algn="ctr" eaLnBrk="1" hangingPunct="1"/>
            <a:endParaRPr lang="en-US" sz="2800" b="1" dirty="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algn="ctr" eaLnBrk="1" hangingPunct="1"/>
            <a:endParaRPr lang="en-US" sz="2800" b="1" dirty="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algn="ctr" eaLnBrk="1" hangingPunct="1"/>
            <a:endParaRPr lang="en-US" sz="2800" b="1" dirty="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algn="ctr" eaLnBrk="1" hangingPunct="1"/>
            <a:endParaRPr lang="en-US" sz="2800" b="1" dirty="0">
              <a:solidFill>
                <a:srgbClr val="FFFF66"/>
              </a:solidFill>
              <a:latin typeface="Arial Unicode MS" charset="0"/>
              <a:ea typeface="MS PGothic" charset="0"/>
            </a:endParaRPr>
          </a:p>
        </p:txBody>
      </p:sp>
      <p:pic>
        <p:nvPicPr>
          <p:cNvPr id="26628" name="Picture 5" descr="Click to see larger pictur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325" y="1851025"/>
            <a:ext cx="2136775" cy="2794000"/>
          </a:xfrm>
          <a:noFill/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962400" y="2438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 Unicode MS" charset="0"/>
              </a:rPr>
              <a:t>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Radiology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.CT</a:t>
            </a:r>
          </a:p>
        </p:txBody>
      </p:sp>
      <p:pic>
        <p:nvPicPr>
          <p:cNvPr id="41986" name="Picture 4" descr="P101000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7" b="3535"/>
          <a:stretch>
            <a:fillRect/>
          </a:stretch>
        </p:blipFill>
        <p:spPr bwMode="auto">
          <a:xfrm>
            <a:off x="1066800" y="1676400"/>
            <a:ext cx="3352800" cy="4114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5" descr="P1010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5357" r="6001" b="3571"/>
          <a:stretch>
            <a:fillRect/>
          </a:stretch>
        </p:blipFill>
        <p:spPr>
          <a:xfrm>
            <a:off x="5334000" y="1624013"/>
            <a:ext cx="3048000" cy="4090987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2057400" y="6172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  <a:latin typeface="Times New Roman" charset="0"/>
              </a:rPr>
              <a:t>NCCT</a:t>
            </a: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6400800" y="6096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  <a:latin typeface="Times New Roman" charset="0"/>
              </a:rPr>
              <a:t>CECT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Radiology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.MRI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Homogeneous enhancement ( may be absent in about </a:t>
            </a:r>
          </a:p>
          <a:p>
            <a:pPr lvl="1"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15 </a:t>
            </a: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20 % )</a:t>
            </a:r>
          </a:p>
          <a:p>
            <a:pPr lvl="1" eaLnBrk="1" hangingPunct="1"/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DWI shows restricted diffusion with increased ADC. </a:t>
            </a:r>
          </a:p>
          <a:p>
            <a:pPr lvl="1" eaLnBrk="1" hangingPunct="1"/>
            <a:endParaRPr lang="en-US" sz="2400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MRI spine : Should be done at time of diagnosis.</a:t>
            </a:r>
          </a:p>
          <a:p>
            <a:pPr lvl="1" eaLnBrk="1" hangingPunct="1"/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BEST : prior to surgery. </a:t>
            </a: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If not possible Should be</a:t>
            </a:r>
          </a:p>
          <a:p>
            <a:pPr lvl="1" eaLnBrk="1" hangingPunct="1">
              <a:buFontTx/>
              <a:buNone/>
            </a:pP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   delayed for at least 2 weeks after surgery.</a:t>
            </a:r>
          </a:p>
          <a:p>
            <a:pPr lvl="1" eaLnBrk="1" hangingPunct="1"/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>
            <a:spLocks noChangeArrowheads="1"/>
          </p:cNvSpPr>
          <p:nvPr/>
        </p:nvSpPr>
        <p:spPr bwMode="auto">
          <a:xfrm>
            <a:off x="838200" y="360363"/>
            <a:ext cx="4572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FFFF13"/>
                </a:solidFill>
                <a:latin typeface="Times New Roman" charset="0"/>
              </a:rPr>
              <a:t>MEDULLOBLASTOMA</a:t>
            </a:r>
          </a:p>
        </p:txBody>
      </p:sp>
      <p:pic>
        <p:nvPicPr>
          <p:cNvPr id="46082" name="Picture 8" descr="C:\Users\ribhav\Desktop\Photos\DR AS Pics\Medulloblastoma\20131028_211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0" t="17778" r="18887" b="61111"/>
          <a:stretch>
            <a:fillRect/>
          </a:stretch>
        </p:blipFill>
        <p:spPr bwMode="auto">
          <a:xfrm>
            <a:off x="2209800" y="381000"/>
            <a:ext cx="44958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9" descr="C:\Users\ribhav\Desktop\Photos\DR AS Pics\Medulloblastoma\20131028_211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42223" r="24814" b="36667"/>
          <a:stretch>
            <a:fillRect/>
          </a:stretch>
        </p:blipFill>
        <p:spPr bwMode="auto">
          <a:xfrm>
            <a:off x="2209800" y="3733800"/>
            <a:ext cx="4619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" b="1695"/>
          <a:stretch>
            <a:fillRect/>
          </a:stretch>
        </p:blipFill>
        <p:spPr bwMode="auto">
          <a:xfrm>
            <a:off x="609600" y="1371600"/>
            <a:ext cx="3505200" cy="4727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5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114800" cy="4114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2514600" y="61722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charset="0"/>
              </a:rPr>
              <a:t>Leptomeningeal Dissemination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Radiology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Skeletal imaging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Metastasis to the bone must be considered in any child with medulloblastoma and bone pain. </a:t>
            </a:r>
          </a:p>
          <a:p>
            <a:pPr lvl="1"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A skeletal survey helps elucidate lytic or sclerotic lesions.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Diagnosis 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..CSF cytology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No standardized method: HOW and WHEN ??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/>
            <a:r>
              <a:rPr lang="en-US" b="1">
                <a:solidFill>
                  <a:srgbClr val="66FFFF"/>
                </a:solidFill>
                <a:latin typeface="Arial" charset="0"/>
                <a:ea typeface="MS PGothic" charset="0"/>
              </a:rPr>
              <a:t>Lumbar puncture</a:t>
            </a:r>
            <a:r>
              <a:rPr lang="en-US" b="1">
                <a:solidFill>
                  <a:srgbClr val="FFFF00"/>
                </a:solidFill>
                <a:latin typeface="Arial" charset="0"/>
                <a:ea typeface="MS PGothic" charset="0"/>
              </a:rPr>
              <a:t>  </a:t>
            </a:r>
          </a:p>
          <a:p>
            <a:pPr lvl="2" eaLnBrk="1" hangingPunct="1"/>
            <a:endParaRPr lang="en-US" b="1">
              <a:solidFill>
                <a:srgbClr val="FFFF00"/>
              </a:solidFill>
              <a:latin typeface="Arial" charset="0"/>
              <a:ea typeface="MS PGothic" charset="0"/>
            </a:endParaRPr>
          </a:p>
          <a:p>
            <a:pPr lvl="2" eaLnBrk="1" hangingPunct="1"/>
            <a:r>
              <a:rPr lang="en-US" b="1">
                <a:solidFill>
                  <a:srgbClr val="66FFFF"/>
                </a:solidFill>
                <a:latin typeface="Arial" charset="0"/>
                <a:ea typeface="MS PGothic" charset="0"/>
              </a:rPr>
              <a:t>Ventricular drain</a:t>
            </a:r>
            <a:r>
              <a:rPr lang="en-US" b="1">
                <a:solidFill>
                  <a:srgbClr val="FFFF00"/>
                </a:solidFill>
                <a:latin typeface="Arial" charset="0"/>
                <a:ea typeface="MS PGothic" charset="0"/>
              </a:rPr>
              <a:t> </a:t>
            </a:r>
          </a:p>
          <a:p>
            <a:pPr lvl="2" eaLnBrk="1" hangingPunct="1"/>
            <a:endParaRPr lang="en-US" b="1">
              <a:solidFill>
                <a:srgbClr val="FFFF00"/>
              </a:solidFill>
              <a:latin typeface="Arial" charset="0"/>
              <a:ea typeface="MS PGothic" charset="0"/>
            </a:endParaRPr>
          </a:p>
          <a:p>
            <a:pPr lvl="2" eaLnBrk="1" hangingPunct="1"/>
            <a:r>
              <a:rPr lang="en-US" b="1">
                <a:solidFill>
                  <a:srgbClr val="66FFFF"/>
                </a:solidFill>
                <a:latin typeface="Arial" charset="0"/>
                <a:ea typeface="MS PGothic" charset="0"/>
              </a:rPr>
              <a:t>Cisterna magna</a:t>
            </a:r>
            <a:r>
              <a:rPr lang="en-US" b="1">
                <a:solidFill>
                  <a:srgbClr val="FFFF00"/>
                </a:solidFill>
                <a:latin typeface="Arial" charset="0"/>
                <a:ea typeface="MS PGothic" charset="0"/>
              </a:rPr>
              <a:t> at the time of surgery from the for cytologic analysis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Staging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..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r>
              <a:rPr lang="en-US" sz="20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Within 48 hours of surgery, a Gd  MRI. </a:t>
            </a:r>
          </a:p>
          <a:p>
            <a:pPr lvl="1" eaLnBrk="1" hangingPunct="1"/>
            <a:endParaRPr lang="en-US" sz="20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/>
            <a:r>
              <a:rPr lang="en-US" sz="20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Staging.</a:t>
            </a:r>
          </a:p>
          <a:p>
            <a:pPr lvl="2" eaLnBrk="1" hangingPunct="1"/>
            <a:r>
              <a:rPr lang="en-US" sz="20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Assess residual tumor size prior to the onset of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   enhancing reactive gliosis. </a:t>
            </a:r>
          </a:p>
          <a:p>
            <a:pPr lvl="2" eaLnBrk="1" hangingPunct="1"/>
            <a:endParaRPr lang="en-US" sz="20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 sz="2000" b="1" u="sng">
                <a:solidFill>
                  <a:srgbClr val="FFFF00"/>
                </a:solidFill>
                <a:latin typeface="Arial Unicode MS" charset="0"/>
                <a:ea typeface="MS PGothic" charset="0"/>
              </a:rPr>
              <a:t>Staging is dependent upon</a:t>
            </a: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: </a:t>
            </a:r>
          </a:p>
          <a:p>
            <a:pPr lvl="1" eaLnBrk="1" hangingPunct="1"/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/>
            <a:r>
              <a:rPr lang="en-US" sz="20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extent of resection,</a:t>
            </a:r>
          </a:p>
          <a:p>
            <a:pPr lvl="2" eaLnBrk="1" hangingPunct="1"/>
            <a:r>
              <a:rPr lang="en-US" sz="20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radiographic evidence of tumor spread,</a:t>
            </a:r>
          </a:p>
          <a:p>
            <a:pPr lvl="2" eaLnBrk="1" hangingPunct="1"/>
            <a:r>
              <a:rPr lang="en-US" sz="20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and CSF cytology.</a:t>
            </a: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  <a:r>
              <a:rPr lang="en-US" sz="3600">
                <a:solidFill>
                  <a:srgbClr val="FFFF00"/>
                </a:solidFill>
                <a:latin typeface="Arial Unicode MS" charset="0"/>
                <a:ea typeface="MS PGothic" charset="0"/>
              </a:rPr>
              <a:t>Current staging of medulloblastoma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sz="2400" u="sng">
                <a:solidFill>
                  <a:srgbClr val="00FFFF"/>
                </a:solidFill>
                <a:latin typeface="Arial Unicode MS" charset="0"/>
                <a:ea typeface="MS PGothic" charset="0"/>
              </a:rPr>
              <a:t>Standard Risk</a:t>
            </a:r>
          </a:p>
          <a:p>
            <a:pPr eaLnBrk="1" hangingPunct="1"/>
            <a:endParaRPr lang="en-US" sz="2400" u="sng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Posterior fossa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No metastasis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&lt; 1.5 cm</a:t>
            </a:r>
            <a:r>
              <a:rPr lang="en-US" sz="2400" baseline="30000">
                <a:solidFill>
                  <a:srgbClr val="FFFF00"/>
                </a:solidFill>
                <a:latin typeface="Arial Unicode MS" charset="0"/>
                <a:ea typeface="MS PGothic" charset="0"/>
              </a:rPr>
              <a:t>2 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residual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Undifferentiated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US" sz="2400" u="sng">
                <a:solidFill>
                  <a:srgbClr val="00FFFF"/>
                </a:solidFill>
                <a:latin typeface="Arial Unicode MS" charset="0"/>
                <a:ea typeface="MS PGothic" charset="0"/>
              </a:rPr>
              <a:t>High Risk</a:t>
            </a:r>
          </a:p>
          <a:p>
            <a:pPr eaLnBrk="1" hangingPunct="1"/>
            <a:endParaRPr lang="en-US" sz="2400" u="sng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Posterior fossa with 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intracranial or spinal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dissemination.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Extra neural  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metastasis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&gt; 1.5 cm</a:t>
            </a:r>
            <a:r>
              <a:rPr lang="en-US" sz="2400" baseline="30000">
                <a:solidFill>
                  <a:srgbClr val="FFFF00"/>
                </a:solidFill>
                <a:latin typeface="Arial Unicode MS" charset="0"/>
                <a:ea typeface="MS PGothic" charset="0"/>
              </a:rPr>
              <a:t>2 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residual</a:t>
            </a: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Differentiated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Diagnosis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..genetics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Routine use : </a:t>
            </a: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Controversial.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solidFill>
                <a:srgbClr val="FF00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Correlation between aneuploid DNA content and 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better prognosis. 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17qi an isochromosome : Most common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C-ERB2 </a:t>
            </a: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poor outcome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Neurotropin growth factor receptor (TrkC)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expression: associated with </a:t>
            </a: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better outcome.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/>
            </a:r>
            <a:b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</a:br>
            <a:r>
              <a:rPr lang="en-US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>INTRODUCTION</a:t>
            </a:r>
            <a:endParaRPr lang="en-US" sz="3600" b="1" i="1">
              <a:solidFill>
                <a:srgbClr val="FFFF66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>Medulloblastoma</a:t>
            </a:r>
          </a:p>
          <a:p>
            <a:pPr eaLnBrk="1" hangingPunct="1"/>
            <a:r>
              <a:rPr lang="en-US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>Ependymoma</a:t>
            </a:r>
          </a:p>
          <a:p>
            <a:pPr eaLnBrk="1" hangingPunct="1"/>
            <a:r>
              <a:rPr lang="en-US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>Astrocytoma</a:t>
            </a:r>
          </a:p>
          <a:p>
            <a:pPr eaLnBrk="1" hangingPunct="1"/>
            <a:r>
              <a:rPr lang="en-US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>Brainstem glioma</a:t>
            </a:r>
          </a:p>
          <a:p>
            <a:pPr eaLnBrk="1" hangingPunct="1"/>
            <a:r>
              <a:rPr lang="en-US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>Choroid plexus papilloma</a:t>
            </a:r>
          </a:p>
          <a:p>
            <a:pPr eaLnBrk="1" hangingPunct="1"/>
            <a:r>
              <a:rPr lang="en-US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>Dermoid</a:t>
            </a:r>
          </a:p>
          <a:p>
            <a:pPr eaLnBrk="1" hangingPunct="1"/>
            <a:endParaRPr lang="en-US" b="1">
              <a:solidFill>
                <a:srgbClr val="FFFF66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Risk factors associated with outcome for medulloblastoma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810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>
                <a:solidFill>
                  <a:srgbClr val="00FFFF"/>
                </a:solidFill>
                <a:latin typeface="Arial Unicode MS" charset="0"/>
                <a:ea typeface="MS PGothic" charset="0"/>
              </a:rPr>
              <a:t>Good Prognosis</a:t>
            </a:r>
          </a:p>
          <a:p>
            <a:pPr eaLnBrk="1" hangingPunct="1">
              <a:lnSpc>
                <a:spcPct val="80000"/>
              </a:lnSpc>
            </a:pPr>
            <a:endParaRPr lang="en-US" sz="2400" u="sng">
              <a:solidFill>
                <a:srgbClr val="FF00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Females Sex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Gross total resection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No metastasis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Desmoplastic histology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Increased apoptosis index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Hyperdiploidy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High TRKC expression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828800"/>
            <a:ext cx="3810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>
                <a:solidFill>
                  <a:srgbClr val="00FFFF"/>
                </a:solidFill>
                <a:latin typeface="Arial Unicode MS" charset="0"/>
                <a:ea typeface="MS PGothic" charset="0"/>
              </a:rPr>
              <a:t>Poor Prognosis</a:t>
            </a:r>
          </a:p>
          <a:p>
            <a:pPr eaLnBrk="1" hangingPunct="1">
              <a:lnSpc>
                <a:spcPct val="80000"/>
              </a:lnSpc>
            </a:pPr>
            <a:endParaRPr lang="en-US" sz="2400" u="sng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Younger age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Subtotal resection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Metastasis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Large-cell anaplastic histology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Elevated Ki-67/MIB index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Aneuploidy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Elevated ERB2 expression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Isolated 17p LOH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Elevated expression 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amplification of MYCC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Up regulation of PDGFR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Over expression of calbindin-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D28k 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FF13"/>
                </a:solidFill>
                <a:latin typeface="Times New Roman" charset="0"/>
              </a:rPr>
              <a:t>Fisher PG etal. Biologic Risk Stratification of Medulloblastoma: The Real Time Is Now. J Clin Oncol 2004;22; 971-74</a:t>
            </a:r>
            <a:r>
              <a:rPr lang="en-US">
                <a:solidFill>
                  <a:srgbClr val="FFFF13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2667000" y="381000"/>
            <a:ext cx="35814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latin typeface="Times New Roman" charset="0"/>
              </a:rPr>
              <a:t>Presenation : MRI Brain and spine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sz="1400" b="1">
                <a:solidFill>
                  <a:schemeClr val="bg2"/>
                </a:solidFill>
                <a:latin typeface="Arial Unicode MS" charset="0"/>
                <a:ea typeface="MS PGothic" charset="0"/>
              </a:rPr>
              <a:t>          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2514600" y="1143000"/>
            <a:ext cx="3886200" cy="914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Surgical resection</a:t>
            </a:r>
          </a:p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Management of hydrocephalus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1828800" y="2590800"/>
            <a:ext cx="1447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&gt; 3 years</a:t>
            </a: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5562600" y="2514600"/>
            <a:ext cx="1143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&lt; 3 years</a:t>
            </a: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533400" y="3581400"/>
            <a:ext cx="12954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Standard risk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3581400"/>
            <a:ext cx="14478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Poor risk</a:t>
            </a:r>
          </a:p>
        </p:txBody>
      </p:sp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152400" y="4800600"/>
            <a:ext cx="25908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Craniospinal radiation</a:t>
            </a:r>
          </a:p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OR Reduced dose radiation with </a:t>
            </a:r>
          </a:p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CT on reasarch protocol</a:t>
            </a:r>
          </a:p>
        </p:txBody>
      </p:sp>
      <p:sp>
        <p:nvSpPr>
          <p:cNvPr id="59401" name="Rectangle 10"/>
          <p:cNvSpPr>
            <a:spLocks noChangeArrowheads="1"/>
          </p:cNvSpPr>
          <p:nvPr/>
        </p:nvSpPr>
        <p:spPr bwMode="auto">
          <a:xfrm>
            <a:off x="2819400" y="4800600"/>
            <a:ext cx="31242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Craniospinal radiation + adjunct CT</a:t>
            </a:r>
          </a:p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 ( CCNU, cisplatin vincristine </a:t>
            </a:r>
          </a:p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or CT on research protocol</a:t>
            </a:r>
          </a:p>
        </p:txBody>
      </p:sp>
      <p:sp>
        <p:nvSpPr>
          <p:cNvPr id="59402" name="Rectangle 11"/>
          <p:cNvSpPr>
            <a:spLocks noChangeArrowheads="1"/>
          </p:cNvSpPr>
          <p:nvPr/>
        </p:nvSpPr>
        <p:spPr bwMode="auto">
          <a:xfrm>
            <a:off x="6019800" y="3581400"/>
            <a:ext cx="28956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>
              <a:solidFill>
                <a:schemeClr val="bg2"/>
              </a:solidFill>
              <a:latin typeface="Times New Roman" charset="0"/>
            </a:endParaRPr>
          </a:p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Chemotherapy (No standard regimen) </a:t>
            </a:r>
          </a:p>
          <a:p>
            <a:pPr algn="ctr"/>
            <a:endParaRPr lang="en-US" sz="1400" b="1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59403" name="Rectangle 12"/>
          <p:cNvSpPr>
            <a:spLocks noChangeArrowheads="1"/>
          </p:cNvSpPr>
          <p:nvPr/>
        </p:nvSpPr>
        <p:spPr bwMode="auto">
          <a:xfrm>
            <a:off x="6400800" y="4800600"/>
            <a:ext cx="25908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Follow OR </a:t>
            </a:r>
          </a:p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Delayed RT till 3 years old</a:t>
            </a:r>
          </a:p>
        </p:txBody>
      </p:sp>
      <p:sp>
        <p:nvSpPr>
          <p:cNvPr id="59404" name="Line 13"/>
          <p:cNvSpPr>
            <a:spLocks noChangeShapeType="1"/>
          </p:cNvSpPr>
          <p:nvPr/>
        </p:nvSpPr>
        <p:spPr bwMode="auto">
          <a:xfrm>
            <a:off x="4343400" y="762000"/>
            <a:ext cx="0" cy="381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5" name="Line 14"/>
          <p:cNvSpPr>
            <a:spLocks noChangeShapeType="1"/>
          </p:cNvSpPr>
          <p:nvPr/>
        </p:nvSpPr>
        <p:spPr bwMode="auto">
          <a:xfrm flipH="1">
            <a:off x="2514600" y="2057400"/>
            <a:ext cx="17526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>
            <a:off x="4267200" y="2057400"/>
            <a:ext cx="19050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7" name="Line 16"/>
          <p:cNvSpPr>
            <a:spLocks noChangeShapeType="1"/>
          </p:cNvSpPr>
          <p:nvPr/>
        </p:nvSpPr>
        <p:spPr bwMode="auto">
          <a:xfrm flipH="1">
            <a:off x="1295400" y="3124200"/>
            <a:ext cx="1066800" cy="381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8" name="Line 17"/>
          <p:cNvSpPr>
            <a:spLocks noChangeShapeType="1"/>
          </p:cNvSpPr>
          <p:nvPr/>
        </p:nvSpPr>
        <p:spPr bwMode="auto">
          <a:xfrm>
            <a:off x="2438400" y="3124200"/>
            <a:ext cx="1219200" cy="381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9" name="Line 18"/>
          <p:cNvSpPr>
            <a:spLocks noChangeShapeType="1"/>
          </p:cNvSpPr>
          <p:nvPr/>
        </p:nvSpPr>
        <p:spPr bwMode="auto">
          <a:xfrm>
            <a:off x="1143000" y="3886200"/>
            <a:ext cx="0" cy="838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0" name="Line 19"/>
          <p:cNvSpPr>
            <a:spLocks noChangeShapeType="1"/>
          </p:cNvSpPr>
          <p:nvPr/>
        </p:nvSpPr>
        <p:spPr bwMode="auto">
          <a:xfrm>
            <a:off x="3962400" y="3886200"/>
            <a:ext cx="0" cy="838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1" name="Line 20"/>
          <p:cNvSpPr>
            <a:spLocks noChangeShapeType="1"/>
          </p:cNvSpPr>
          <p:nvPr/>
        </p:nvSpPr>
        <p:spPr bwMode="auto">
          <a:xfrm>
            <a:off x="6705600" y="2743200"/>
            <a:ext cx="990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2" name="Line 21"/>
          <p:cNvSpPr>
            <a:spLocks noChangeShapeType="1"/>
          </p:cNvSpPr>
          <p:nvPr/>
        </p:nvSpPr>
        <p:spPr bwMode="auto">
          <a:xfrm>
            <a:off x="7696200" y="2743200"/>
            <a:ext cx="0" cy="838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3" name="Line 22"/>
          <p:cNvSpPr>
            <a:spLocks noChangeShapeType="1"/>
          </p:cNvSpPr>
          <p:nvPr/>
        </p:nvSpPr>
        <p:spPr bwMode="auto">
          <a:xfrm>
            <a:off x="7696200" y="3962400"/>
            <a:ext cx="0" cy="838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4" name="Text Box 23"/>
          <p:cNvSpPr txBox="1">
            <a:spLocks noChangeArrowheads="1"/>
          </p:cNvSpPr>
          <p:nvPr/>
        </p:nvSpPr>
        <p:spPr bwMode="auto">
          <a:xfrm>
            <a:off x="1676400" y="6096000"/>
            <a:ext cx="601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13"/>
                </a:solidFill>
                <a:latin typeface="Times New Roman" charset="0"/>
              </a:rPr>
              <a:t>          Management algorithm for medulloblastoma</a:t>
            </a:r>
          </a:p>
        </p:txBody>
      </p:sp>
      <p:sp>
        <p:nvSpPr>
          <p:cNvPr id="59415" name="Line 24"/>
          <p:cNvSpPr>
            <a:spLocks noChangeShapeType="1"/>
          </p:cNvSpPr>
          <p:nvPr/>
        </p:nvSpPr>
        <p:spPr bwMode="auto">
          <a:xfrm flipH="1">
            <a:off x="2895600" y="2057400"/>
            <a:ext cx="1447800" cy="381000"/>
          </a:xfrm>
          <a:prstGeom prst="line">
            <a:avLst/>
          </a:prstGeom>
          <a:noFill/>
          <a:ln w="9525">
            <a:solidFill>
              <a:srgbClr val="FFFF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5"/>
          <p:cNvSpPr>
            <a:spLocks noChangeShapeType="1"/>
          </p:cNvSpPr>
          <p:nvPr/>
        </p:nvSpPr>
        <p:spPr bwMode="auto">
          <a:xfrm>
            <a:off x="4572000" y="2057400"/>
            <a:ext cx="1371600" cy="381000"/>
          </a:xfrm>
          <a:prstGeom prst="line">
            <a:avLst/>
          </a:prstGeom>
          <a:noFill/>
          <a:ln w="9525">
            <a:solidFill>
              <a:srgbClr val="FFFF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26"/>
          <p:cNvSpPr>
            <a:spLocks noChangeShapeType="1"/>
          </p:cNvSpPr>
          <p:nvPr/>
        </p:nvSpPr>
        <p:spPr bwMode="auto">
          <a:xfrm flipH="1">
            <a:off x="1143000" y="3048000"/>
            <a:ext cx="1219200" cy="457200"/>
          </a:xfrm>
          <a:prstGeom prst="line">
            <a:avLst/>
          </a:prstGeom>
          <a:noFill/>
          <a:ln w="9525">
            <a:solidFill>
              <a:srgbClr val="FFFF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8"/>
          <p:cNvSpPr>
            <a:spLocks noChangeShapeType="1"/>
          </p:cNvSpPr>
          <p:nvPr/>
        </p:nvSpPr>
        <p:spPr bwMode="auto">
          <a:xfrm>
            <a:off x="1143000" y="3962400"/>
            <a:ext cx="0" cy="838200"/>
          </a:xfrm>
          <a:prstGeom prst="line">
            <a:avLst/>
          </a:prstGeom>
          <a:noFill/>
          <a:ln w="9525">
            <a:solidFill>
              <a:srgbClr val="FFFF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9"/>
          <p:cNvSpPr>
            <a:spLocks noChangeShapeType="1"/>
          </p:cNvSpPr>
          <p:nvPr/>
        </p:nvSpPr>
        <p:spPr bwMode="auto">
          <a:xfrm>
            <a:off x="4114800" y="3886200"/>
            <a:ext cx="0" cy="838200"/>
          </a:xfrm>
          <a:prstGeom prst="line">
            <a:avLst/>
          </a:prstGeom>
          <a:noFill/>
          <a:ln w="9525">
            <a:solidFill>
              <a:srgbClr val="FFFF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30"/>
          <p:cNvSpPr>
            <a:spLocks noChangeShapeType="1"/>
          </p:cNvSpPr>
          <p:nvPr/>
        </p:nvSpPr>
        <p:spPr bwMode="auto">
          <a:xfrm>
            <a:off x="6781800" y="2743200"/>
            <a:ext cx="533400" cy="0"/>
          </a:xfrm>
          <a:prstGeom prst="line">
            <a:avLst/>
          </a:prstGeom>
          <a:noFill/>
          <a:ln w="9525">
            <a:solidFill>
              <a:srgbClr val="FFFF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31"/>
          <p:cNvSpPr>
            <a:spLocks noChangeShapeType="1"/>
          </p:cNvSpPr>
          <p:nvPr/>
        </p:nvSpPr>
        <p:spPr bwMode="auto">
          <a:xfrm>
            <a:off x="7315200" y="2819400"/>
            <a:ext cx="0" cy="609600"/>
          </a:xfrm>
          <a:prstGeom prst="line">
            <a:avLst/>
          </a:prstGeom>
          <a:noFill/>
          <a:ln w="9525">
            <a:solidFill>
              <a:srgbClr val="FFFF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2"/>
          <p:cNvSpPr>
            <a:spLocks noChangeShapeType="1"/>
          </p:cNvSpPr>
          <p:nvPr/>
        </p:nvSpPr>
        <p:spPr bwMode="auto">
          <a:xfrm>
            <a:off x="7315200" y="4038600"/>
            <a:ext cx="0" cy="685800"/>
          </a:xfrm>
          <a:prstGeom prst="line">
            <a:avLst/>
          </a:prstGeom>
          <a:noFill/>
          <a:ln w="9525">
            <a:solidFill>
              <a:srgbClr val="FFFF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3"/>
          <p:cNvSpPr>
            <a:spLocks noChangeShapeType="1"/>
          </p:cNvSpPr>
          <p:nvPr/>
        </p:nvSpPr>
        <p:spPr bwMode="auto">
          <a:xfrm>
            <a:off x="2438400" y="3048000"/>
            <a:ext cx="1371600" cy="533400"/>
          </a:xfrm>
          <a:prstGeom prst="line">
            <a:avLst/>
          </a:prstGeom>
          <a:noFill/>
          <a:ln w="9525">
            <a:solidFill>
              <a:srgbClr val="FFFF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Hydrocephalus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286000"/>
            <a:ext cx="7467600" cy="4114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The majority of children with posterior fossa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tumors have hydrocephalus at the time of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presentation.</a:t>
            </a:r>
          </a:p>
          <a:p>
            <a:pPr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There is no consensus regarding the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management of HC in these children</a:t>
            </a:r>
          </a:p>
          <a:p>
            <a:pPr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Hydrocephalus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Treatment options: 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Ventriculoperitoneal shunt</a:t>
            </a:r>
          </a:p>
          <a:p>
            <a:pPr lvl="1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Perioperative EVD</a:t>
            </a:r>
          </a:p>
          <a:p>
            <a:pPr lvl="1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Endoscopic third ventriculostomy </a:t>
            </a:r>
          </a:p>
          <a:p>
            <a:pPr lvl="1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Direct surgical resection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Hydrocephalus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Recent studies have shown that </a:t>
            </a:r>
            <a:r>
              <a:rPr lang="en-US" sz="2000">
                <a:solidFill>
                  <a:srgbClr val="00FFFF"/>
                </a:solidFill>
                <a:latin typeface="Arial Unicode MS" charset="0"/>
                <a:ea typeface="MS PGothic" charset="0"/>
              </a:rPr>
              <a:t>ultimately 17 to 40% of children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have uncontrolled hydrocephalus and require shunt  placement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during the postoperative period; and that this predominantly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occurred within the 1st postoperative month.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An expectant policy in these subgroup who ultimately require a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shunt place them at risk of developing intracranial hypertension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,an increased rate of CSF leakage, and pseudomeningocele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formation, prolonged hospitalization.</a:t>
            </a:r>
          </a:p>
          <a:p>
            <a:pPr algn="just"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Hydrocephalus </a:t>
            </a:r>
            <a:r>
              <a:rPr lang="en-US" sz="2000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  <a:r>
              <a:rPr lang="en-US" sz="2000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Factors predicting patients at risk of </a:t>
            </a:r>
            <a:b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requiring placement of a shunt postoperatively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Younger age at diagnosis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The severity of hydrocephalus prior to resection of the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tumor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Midline localization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Incomplete tumor removal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Use of substitute dural grafts during closure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CSF infection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Persistent pseudomeningocele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sz="1200">
                <a:solidFill>
                  <a:srgbClr val="FFFF00"/>
                </a:solidFill>
                <a:latin typeface="Arial Unicode MS" charset="0"/>
                <a:ea typeface="MS PGothic" charset="0"/>
              </a:rPr>
              <a:t>An analysis of factors determining the need for ventriculoperitoneal shunts after posterior fossa tumor surgery in children.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2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  <a:r>
              <a:rPr lang="en-US" sz="1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Neurosurgery 34:</a:t>
            </a:r>
            <a:r>
              <a:rPr lang="en-US" sz="1200">
                <a:solidFill>
                  <a:srgbClr val="FFFF00"/>
                </a:solidFill>
                <a:latin typeface="Arial Unicode MS" charset="0"/>
                <a:ea typeface="MS PGothic" charset="0"/>
              </a:rPr>
              <a:t>402-408, 1994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 Pediatr Neurosurg 20:</a:t>
            </a:r>
            <a:r>
              <a:rPr lang="en-US" sz="1200">
                <a:solidFill>
                  <a:srgbClr val="FFFF00"/>
                </a:solidFill>
                <a:latin typeface="Arial Unicode MS" charset="0"/>
                <a:ea typeface="MS PGothic" charset="0"/>
              </a:rPr>
              <a:t>240-247, 1994</a:t>
            </a:r>
          </a:p>
          <a:p>
            <a:pPr lvl="1" algn="r" eaLnBrk="1" hangingPunct="1"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</a:t>
            </a:r>
          </a:p>
          <a:p>
            <a:pPr eaLnBrk="1" hangingPunct="1">
              <a:lnSpc>
                <a:spcPct val="80000"/>
              </a:lnSpc>
            </a:pPr>
            <a:endParaRPr lang="en-US" sz="1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.. </a:t>
            </a:r>
            <a:r>
              <a:rPr lang="en-US" sz="40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Surgery</a:t>
            </a:r>
            <a:r>
              <a:rPr lang="en-US" sz="4000" b="1" i="1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</p:txBody>
      </p:sp>
      <p:sp>
        <p:nvSpPr>
          <p:cNvPr id="64514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Gross Total Resection, if possible.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Brainstem damage should be avoided.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Resolution of natural CSF pathways.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Tumor adheres to the floor of the fourth ventricle,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precluding gross total resection.( 1/3 rd of cases )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Sugar coating </a:t>
            </a: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subarachnoid spread.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4000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.. Radiotherapy</a:t>
            </a:r>
            <a:endParaRPr lang="en-US" sz="40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SURGERY alone : </a:t>
            </a:r>
            <a:r>
              <a:rPr lang="en-US" sz="2800" b="1">
                <a:solidFill>
                  <a:srgbClr val="00FFFF"/>
                </a:solidFill>
                <a:latin typeface="Arial Unicode MS" charset="0"/>
                <a:ea typeface="MS PGothic" charset="0"/>
              </a:rPr>
              <a:t>NOT CURATIVE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RADIOTHERAPY : cornerstone of adjuvant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therapy.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" charset="0"/>
                <a:ea typeface="MS PGothic" charset="0"/>
              </a:rPr>
              <a:t>54 to 58 Gy to the primary site  with 35Gy to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" charset="0"/>
                <a:ea typeface="MS PGothic" charset="0"/>
              </a:rPr>
              <a:t>   entire craniospinal axis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Arial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Arial" charset="0"/>
                <a:ea typeface="MS PGothic" charset="0"/>
              </a:rPr>
              <a:t>     </a:t>
            </a:r>
            <a:r>
              <a:rPr lang="en-US" sz="2400">
                <a:solidFill>
                  <a:schemeClr val="bg1"/>
                </a:solidFill>
                <a:latin typeface="Arial" charset="0"/>
                <a:ea typeface="MS PGothic" charset="0"/>
              </a:rPr>
              <a:t>Institution of presymptomatic craniospinal radiation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ea typeface="MS PGothic" charset="0"/>
              </a:rPr>
              <a:t>    therapy is probably the single most important factor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" charset="0"/>
                <a:ea typeface="MS PGothic" charset="0"/>
              </a:rPr>
              <a:t>    responsible for the improved survival rates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4000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.. Radiotherapy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114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Complications of radiotherapy :</a:t>
            </a:r>
          </a:p>
          <a:p>
            <a:pPr lvl="1" eaLnBrk="1" hangingPunct="1"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lowered intelligence quotient (IQ),</a:t>
            </a: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small stature, endocrine dysfunction,</a:t>
            </a: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behavioral abnormalities, </a:t>
            </a: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secondary neoplasms </a:t>
            </a: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white matter necrosis.</a:t>
            </a: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Reduction in IQ and neurobehavioral function. </a:t>
            </a:r>
          </a:p>
          <a:p>
            <a:pPr lvl="1"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772400" cy="762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Radiotherapy and chemotherapy trials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  <p:graphicFrame>
        <p:nvGraphicFramePr>
          <p:cNvPr id="58398" name="Group 30"/>
          <p:cNvGraphicFramePr>
            <a:graphicFrameLocks noGrp="1"/>
          </p:cNvGraphicFramePr>
          <p:nvPr/>
        </p:nvGraphicFramePr>
        <p:xfrm>
          <a:off x="0" y="914400"/>
          <a:ext cx="9144000" cy="7589838"/>
        </p:xfrm>
        <a:graphic>
          <a:graphicData uri="http://schemas.openxmlformats.org/drawingml/2006/table">
            <a:tbl>
              <a:tblPr/>
              <a:tblGrid>
                <a:gridCol w="1371600"/>
                <a:gridCol w="3429000"/>
                <a:gridCol w="4343400"/>
              </a:tblGrid>
              <a:tr h="1956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SIOP and the (German) Society of Paediatric Oncology (SIOPII)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Bailey et al. Med Pediatr Oncol 25:166--178, 1995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Patients with low-risk medulloblastoma were randomized to receive or not receive CT as well as randomized to reduced- or standard-dose neuraxis RT treatment groups.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Patients receiving a reduced craniospinal axis dose of 2500 cGy had a worse mean survival rate when compared with those treated with a dose of 3500 cGy (5-year event-free survival [EFS] 55.3% and 67.6 respectively; p = 0.07).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In a subgroup analysis, the addition of a chemotherapy regimen produced a negative effect on survival in patients who received reduced doses of craniospinal axis radiation (p = 0.0049).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5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French Society of Pediatric Oncology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Journal of Clinical Oncology 23,4726-34;2005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Standard-Risk Medulloblastoma Treated by Adjuvant Chemotherapy Followed by Reduced-Dose ( 25 Gy ) Craniospinal Radiation Therapy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The overall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survival rate and 5-year recurrence-free survival rate were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73.8% ± 7.6% and 64.8% ± 8.1%, respectively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CCG multicenter randomized trial (CCG-921)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Zeltzar et al.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J Clin Oncol 17:832--845, 1999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Compared the 8-in-1 chemotherapy regimen both before and after radiotherapy with a combination of vincristine, CCNU, and prednisone (VCP) after radiotherapy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Chemotherapy with VCP was superior to the 8-in-1 regimen in patients with medulloblastoma, with a 5-year PFS rate of 63% compared with 45%, respectively (p = 0.006).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91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CCG and Pediatric Oncology Group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Deutsch et al. Pediatr Neurosurg 24:167--177, 1996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Standard-risk patients were randomized to receive standard dose of craniospinal axis radiation (3,600 cGy in 20 fractions) or reduced dose (2,340 cGy in 13 fractions).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The study was closed before patient accrual was complete because of an increased number of recurrences in the low-dose treatment group (31% compared with 15% recurrence, respectively, at 16 months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Randomized phase III study (CCSG-942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Evans AE et al.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J Neurosurg 72:572--582, 1990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Compared standard radiotherapy with or without the addition of vincristine, CCNU, and prednisone in patients with newly diagnosed medulloblastoma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Overall, there was no significant difference in EFS rates between the radiotherapy group (52%) compared with the combined radiotherapy/chemotherapy group (57%). Despite this, in the subset of children with extensive disease (stage M</a:t>
                      </a:r>
                      <a:r>
                        <a:rPr kumimoji="0" lang="en-US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1-3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or T</a:t>
                      </a:r>
                      <a:r>
                        <a:rPr kumimoji="0" lang="en-US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3-4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), the 5-year EFS rate was improved in the group undergoing chemotherapy (46% compared with 0% respectively; p = 0.006).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001000" cy="1524000"/>
          </a:xfrm>
        </p:spPr>
        <p:txBody>
          <a:bodyPr/>
          <a:lstStyle/>
          <a:p>
            <a:pPr algn="l" eaLnBrk="1" hangingPunct="1"/>
            <a:r>
              <a:rPr lang="en-US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b="1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Me</a:t>
            </a:r>
            <a:r>
              <a:rPr lang="en-US" sz="4000">
                <a:solidFill>
                  <a:srgbClr val="FFFF66"/>
                </a:solidFill>
                <a:latin typeface="Arial Unicode MS" charset="0"/>
                <a:ea typeface="MS PGothic" charset="0"/>
              </a:rPr>
              <a:t>dulloblastoma</a:t>
            </a:r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endParaRPr lang="en-US" sz="40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  <a:cs typeface="Times New Roman" charset="0"/>
              </a:rPr>
              <a:t>Bailey and Cushing in 1925 first used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  <a:cs typeface="Times New Roman" charset="0"/>
              </a:rPr>
              <a:t>    term medulloblastoma.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66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One of the most common tumors of posterior fossa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    (20 </a:t>
            </a:r>
            <a:r>
              <a:rPr lang="en-US" sz="2400">
                <a:solidFill>
                  <a:srgbClr val="FFFF66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 25 % all pediatric brain tumors)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5 </a:t>
            </a:r>
            <a:r>
              <a:rPr lang="en-US" sz="2400">
                <a:solidFill>
                  <a:srgbClr val="FFFF66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7 yrs </a:t>
            </a:r>
            <a:r>
              <a:rPr lang="en-US" sz="2400">
                <a:solidFill>
                  <a:srgbClr val="FFFF66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 median age of diagnosis.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2 </a:t>
            </a:r>
            <a:r>
              <a:rPr lang="en-US" sz="2400">
                <a:solidFill>
                  <a:srgbClr val="FFFF66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 4 and 6 </a:t>
            </a:r>
            <a:r>
              <a:rPr lang="en-US" sz="2400">
                <a:solidFill>
                  <a:srgbClr val="FFFF66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8 yrs :  two peaks in children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66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.. 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Hyperfractionated radiotherapy</a:t>
            </a:r>
            <a:r>
              <a:rPr lang="en-US" sz="36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Delivery of higher doses of radiation without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   increased toxicity.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The typical hyperfractionated radiotherapy schedule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   consists of twice-daily fraction sizes of 100 to 120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   cGy to a total dose of 7200 to 7800 cGy.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  <a:latin typeface="Arial Unicode MS" charset="0"/>
                <a:ea typeface="MS PGothic" charset="0"/>
                <a:cs typeface="Times New Roman" charset="0"/>
              </a:rPr>
              <a:t>In practice hyperfractionated therapy has shown no advantage over the standard RT.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7772400" cy="1311275"/>
          </a:xfrm>
        </p:spPr>
        <p:txBody>
          <a:bodyPr/>
          <a:lstStyle/>
          <a:p>
            <a:pPr algn="l" eaLnBrk="1" hangingPunct="1"/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4000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. </a:t>
            </a:r>
            <a:r>
              <a:rPr lang="en-US" sz="3600">
                <a:solidFill>
                  <a:srgbClr val="FFFF00"/>
                </a:solidFill>
                <a:latin typeface="Arial Unicode MS" charset="0"/>
                <a:ea typeface="MS PGothic" charset="0"/>
              </a:rPr>
              <a:t>Chemotherapy</a:t>
            </a:r>
            <a:br>
              <a:rPr lang="en-US" sz="36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endParaRPr lang="en-US" sz="40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686800" cy="5029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200">
                <a:solidFill>
                  <a:schemeClr val="bg1"/>
                </a:solidFill>
                <a:latin typeface="Arial Unicode MS" charset="0"/>
                <a:ea typeface="MS PGothic" charset="0"/>
              </a:rPr>
              <a:t>EXACT BENEFITS : UNCLEAR</a:t>
            </a:r>
            <a:r>
              <a:rPr lang="en-US" sz="22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2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Delay the onset of radiation therapy in young children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   ( &lt; 3 years ) 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Increase in survival rates in high-risk children with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   medulloblastoma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Patients with recurrent or advanced disease 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Reduction in the RT dose to the neuraxis in patients with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   nondisseminated disease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6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3600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3600">
                <a:solidFill>
                  <a:srgbClr val="FFFF00"/>
                </a:solidFill>
                <a:latin typeface="Arial Unicode MS" charset="0"/>
                <a:ea typeface="MS PGothic" charset="0"/>
              </a:rPr>
              <a:t>.. New studies</a:t>
            </a:r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57400"/>
            <a:ext cx="8382000" cy="4114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Sensitizing the tumor to irradiation with the concomitant use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of chemotherapy.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Presurgical chemotherapy to treat patients prior to  surgery. 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Intraventricular administration of cytotoxic agents,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Newer drug combinations, and</a:t>
            </a:r>
          </a:p>
          <a:p>
            <a:pPr lvl="1" eaLnBrk="1" hangingPunct="1"/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 sz="2000" b="1">
                <a:solidFill>
                  <a:srgbClr val="00FFFF"/>
                </a:solidFill>
                <a:latin typeface="Arial Unicode MS" charset="0"/>
                <a:ea typeface="MS PGothic" charset="0"/>
              </a:rPr>
              <a:t>Immunotherapy based on genetics analysis</a:t>
            </a:r>
          </a:p>
          <a:p>
            <a:pPr eaLnBrk="1" hangingPunct="1"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Arial Unicode MS" charset="0"/>
                <a:ea typeface="MS PGothic" charset="0"/>
              </a:rPr>
              <a:t>          </a:t>
            </a:r>
          </a:p>
          <a:p>
            <a:pPr eaLnBrk="1" hangingPunct="1">
              <a:lnSpc>
                <a:spcPct val="80000"/>
              </a:lnSpc>
            </a:pPr>
            <a:endParaRPr lang="en-US" sz="2000" b="1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i="1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2800" i="1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2800" i="1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2800" i="1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2800" i="1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2800" i="1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24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2400" b="1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24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.. Recurrent Medulloblastoma</a:t>
            </a:r>
            <a:r>
              <a:rPr lang="en-US" sz="4000" b="1" i="1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endParaRPr lang="en-US" sz="40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Recurrences : 30 to 40% of patients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Chemotherapy : limited due to chemo resistance 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those patients who have previously undergone CT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Redosing with RT avoided due to radiation necrosis.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( Local RT using stereotactic techniques can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be used can palliative )      </a:t>
            </a:r>
            <a:endParaRPr lang="en-US" sz="2400" i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algn="r" eaLnBrk="1" hangingPunct="1">
              <a:lnSpc>
                <a:spcPct val="80000"/>
              </a:lnSpc>
            </a:pPr>
            <a:endParaRPr lang="en-US" sz="2400" i="1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4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2400" b="1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24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.. Recurrent Medulloblastoma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458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High-dose chemotherapy with autologous SCR 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autologous BMR :  </a:t>
            </a: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subject of intense investigation.</a:t>
            </a:r>
            <a:r>
              <a:rPr lang="en-US" sz="2400">
                <a:solidFill>
                  <a:srgbClr val="FF00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00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Stem cell rescue involves harvesting autologous bone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marrow or preferably, peripheral stem cells by using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pheresis techniques and subsequently reinfusing them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after provision of high-dose myeloablative chemotherapy. </a:t>
            </a:r>
          </a:p>
          <a:p>
            <a:pPr eaLnBrk="1" hangingPunct="1">
              <a:lnSpc>
                <a:spcPct val="80000"/>
              </a:lnSpc>
            </a:pPr>
            <a:endParaRPr lang="en-US" sz="9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sz="1600">
                <a:solidFill>
                  <a:srgbClr val="FFFF00"/>
                </a:solidFill>
                <a:latin typeface="Arial Unicode MS" charset="0"/>
                <a:ea typeface="MS PGothic" charset="0"/>
              </a:rPr>
              <a:t>Int J Legal Med. 2001;114(6):331-7</a:t>
            </a:r>
            <a:r>
              <a:rPr lang="en-US" sz="9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9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76803" name="Line 4"/>
          <p:cNvSpPr>
            <a:spLocks noChangeShapeType="1"/>
          </p:cNvSpPr>
          <p:nvPr/>
        </p:nvSpPr>
        <p:spPr bwMode="auto">
          <a:xfrm>
            <a:off x="4343400" y="548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762000" y="5105400"/>
            <a:ext cx="77724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endParaRPr lang="en-US" sz="2400">
              <a:latin typeface="Times New Roman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US" sz="2400">
                <a:solidFill>
                  <a:srgbClr val="FFFF13"/>
                </a:solidFill>
                <a:latin typeface="Times New Roman" charset="0"/>
              </a:rPr>
              <a:t>Substantial toxicity :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US" sz="2400">
                <a:solidFill>
                  <a:srgbClr val="FFFF13"/>
                </a:solidFill>
                <a:latin typeface="Times New Roman" charset="0"/>
              </a:rPr>
              <a:t>     Death, serious infection, and venoocclusive disease</a:t>
            </a:r>
            <a:r>
              <a:rPr lang="en-US" sz="2400">
                <a:latin typeface="Times New Roman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4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2400" b="1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24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.. Recurrent Medulloblastoma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Though data suggests longer EFS. ( In the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absence of RCT, the interpretation of the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results remains limited )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 Unicode MS" charset="0"/>
                <a:ea typeface="MS PGothic" charset="0"/>
              </a:rPr>
              <a:t>Benefits seen in a  subset of patients, with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chemeClr val="bg1"/>
                </a:solidFill>
                <a:latin typeface="Arial Unicode MS" charset="0"/>
                <a:ea typeface="MS PGothic" charset="0"/>
              </a:rPr>
              <a:t>   locally recurrent disease (not involving the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chemeClr val="bg1"/>
                </a:solidFill>
                <a:latin typeface="Arial Unicode MS" charset="0"/>
                <a:ea typeface="MS PGothic" charset="0"/>
              </a:rPr>
              <a:t>   brainstem) and without evidence of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chemeClr val="bg1"/>
                </a:solidFill>
                <a:latin typeface="Arial Unicode MS" charset="0"/>
                <a:ea typeface="MS PGothic" charset="0"/>
              </a:rPr>
              <a:t>   dissemination.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4000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.. Prognosis </a:t>
            </a:r>
            <a:b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endParaRPr lang="en-US" sz="40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00FFFF"/>
                </a:solidFill>
                <a:latin typeface="Arial Unicode MS" charset="0"/>
                <a:ea typeface="MS PGothic" charset="0"/>
              </a:rPr>
              <a:t>5 - year recurrence-free survival rates : 55% - 67</a:t>
            </a:r>
            <a:r>
              <a:rPr lang="en-US" sz="2000">
                <a:solidFill>
                  <a:srgbClr val="00FFFF"/>
                </a:solidFill>
                <a:latin typeface="Arial" charset="0"/>
                <a:ea typeface="MS PGothic" charset="0"/>
              </a:rPr>
              <a:t>%.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Even after a good response to surgery and radiation,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recurrence is common.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Most common site : </a:t>
            </a:r>
            <a:r>
              <a:rPr lang="en-US" sz="2000" b="1">
                <a:solidFill>
                  <a:srgbClr val="00FFFF"/>
                </a:solidFill>
                <a:latin typeface="Arial Unicode MS" charset="0"/>
                <a:ea typeface="MS PGothic" charset="0"/>
              </a:rPr>
              <a:t>PRIMARY TUMOR SITE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Bone : most common site of systemic metastasis; followed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by regional lymph node.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2514600" y="381000"/>
            <a:ext cx="35814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charset="0"/>
              </a:rPr>
              <a:t>    </a:t>
            </a:r>
            <a:r>
              <a:rPr lang="en-US" sz="2400" b="1">
                <a:solidFill>
                  <a:schemeClr val="bg2"/>
                </a:solidFill>
                <a:latin typeface="Times New Roman" charset="0"/>
              </a:rPr>
              <a:t>AIIMS Protocol</a:t>
            </a:r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>
                <a:latin typeface="Times New Roman" charset="0"/>
              </a:rPr>
              <a:t>          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2514600" y="1143000"/>
            <a:ext cx="3886200" cy="914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Surgical resection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Management of hydrocephalus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1524000" y="2590800"/>
            <a:ext cx="14478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CSF - VE</a:t>
            </a:r>
          </a:p>
        </p:txBody>
      </p:sp>
      <p:sp>
        <p:nvSpPr>
          <p:cNvPr id="82949" name="Rectangle 6"/>
          <p:cNvSpPr>
            <a:spLocks noChangeArrowheads="1"/>
          </p:cNvSpPr>
          <p:nvPr/>
        </p:nvSpPr>
        <p:spPr bwMode="auto">
          <a:xfrm>
            <a:off x="5562600" y="2514600"/>
            <a:ext cx="1143000" cy="457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CSF +VE</a:t>
            </a:r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 flipH="1">
            <a:off x="2514600" y="2057400"/>
            <a:ext cx="1752600" cy="45720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51" name="Line 8"/>
          <p:cNvSpPr>
            <a:spLocks noChangeShapeType="1"/>
          </p:cNvSpPr>
          <p:nvPr/>
        </p:nvSpPr>
        <p:spPr bwMode="auto">
          <a:xfrm>
            <a:off x="4267200" y="2057400"/>
            <a:ext cx="1905000" cy="45720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52" name="Rectangle 9"/>
          <p:cNvSpPr>
            <a:spLocks noChangeArrowheads="1"/>
          </p:cNvSpPr>
          <p:nvPr/>
        </p:nvSpPr>
        <p:spPr bwMode="auto">
          <a:xfrm>
            <a:off x="228600" y="3810000"/>
            <a:ext cx="4114800" cy="17399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Cranial  RT – 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56Gy / 30# / 6 wks.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( 36 Gy/20# followed by a boost of  20Gy /10 # )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Spinal RT – 30 Gy / 20# / 4 wks. Concurrently with cranial RT)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 </a:t>
            </a:r>
          </a:p>
        </p:txBody>
      </p:sp>
      <p:sp>
        <p:nvSpPr>
          <p:cNvPr id="82953" name="Rectangle 10"/>
          <p:cNvSpPr>
            <a:spLocks noChangeArrowheads="1"/>
          </p:cNvSpPr>
          <p:nvPr/>
        </p:nvSpPr>
        <p:spPr bwMode="auto">
          <a:xfrm>
            <a:off x="5181600" y="4648200"/>
            <a:ext cx="35814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Dose of spinal RT  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36Gy/30#/6 weeks</a:t>
            </a:r>
            <a:r>
              <a:rPr lang="en-US">
                <a:solidFill>
                  <a:schemeClr val="bg2"/>
                </a:solidFill>
                <a:latin typeface="Times New Roman" charset="0"/>
              </a:rPr>
              <a:t> </a:t>
            </a:r>
          </a:p>
        </p:txBody>
      </p:sp>
      <p:sp>
        <p:nvSpPr>
          <p:cNvPr id="82954" name="Line 11"/>
          <p:cNvSpPr>
            <a:spLocks noChangeShapeType="1"/>
          </p:cNvSpPr>
          <p:nvPr/>
        </p:nvSpPr>
        <p:spPr bwMode="auto">
          <a:xfrm>
            <a:off x="6324600" y="2971800"/>
            <a:ext cx="0" cy="160020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55" name="Line 12"/>
          <p:cNvSpPr>
            <a:spLocks noChangeShapeType="1"/>
          </p:cNvSpPr>
          <p:nvPr/>
        </p:nvSpPr>
        <p:spPr bwMode="auto">
          <a:xfrm>
            <a:off x="2362200" y="3124200"/>
            <a:ext cx="0" cy="53340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Cerebellar Mutism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Cerebellar mutism was first reported in 1979 by Hirsh after a posterior fossa tumor resection.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Also known as posterior fossa syndrome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Approximately 10  -1 5 % of children undergoing posterior fossa surgery for tumor.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Cerebellar Mutism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Decreased or absent speech, irritability, hypotonia, ataxia.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Onset : Immediate or delayed.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Virtually all cases of mutism will occur within  the first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week of surgery ( 50% within the first two days )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Most cases resolves in a week or two.( longest  52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months) with return of functional speech.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609600"/>
            <a:ext cx="7772400" cy="1676400"/>
          </a:xfrm>
        </p:spPr>
        <p:txBody>
          <a:bodyPr/>
          <a:lstStyle/>
          <a:p>
            <a:pPr algn="l" eaLnBrk="1" hangingPunct="1"/>
            <a:r>
              <a:rPr lang="en-US" sz="4000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4000" b="1">
                <a:solidFill>
                  <a:srgbClr val="FFFF66"/>
                </a:solidFill>
                <a:latin typeface="Arial Unicode MS" charset="0"/>
                <a:ea typeface="MS PGothic" charset="0"/>
              </a:rPr>
            </a:br>
            <a:r>
              <a:rPr lang="en-US" sz="4000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4000" b="1">
                <a:solidFill>
                  <a:srgbClr val="FFFF66"/>
                </a:solidFill>
                <a:latin typeface="Arial Unicode MS" charset="0"/>
                <a:ea typeface="MS PGothic" charset="0"/>
              </a:rPr>
            </a:br>
            <a:r>
              <a:rPr lang="en-US" sz="4000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4000" b="1">
                <a:solidFill>
                  <a:srgbClr val="FFFF66"/>
                </a:solidFill>
                <a:latin typeface="Arial Unicode MS" charset="0"/>
                <a:ea typeface="MS PGothic" charset="0"/>
              </a:rPr>
            </a:br>
            <a:r>
              <a:rPr lang="en-US" sz="4000" b="1">
                <a:solidFill>
                  <a:srgbClr val="FFFF66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4000" b="1">
                <a:solidFill>
                  <a:srgbClr val="FFFF66"/>
                </a:solidFill>
                <a:latin typeface="Arial Unicode MS" charset="0"/>
                <a:ea typeface="MS PGothic" charset="0"/>
              </a:rPr>
            </a:br>
            <a:r>
              <a:rPr lang="en-US" sz="4000">
                <a:solidFill>
                  <a:srgbClr val="FFFF66"/>
                </a:solidFill>
                <a:latin typeface="Arial Unicode MS" charset="0"/>
                <a:ea typeface="MS PGothic" charset="0"/>
              </a:rPr>
              <a:t>Medulloblastoma</a:t>
            </a:r>
            <a:br>
              <a:rPr lang="en-US" sz="4000">
                <a:solidFill>
                  <a:srgbClr val="FFFF66"/>
                </a:solidFill>
                <a:latin typeface="Arial Unicode MS" charset="0"/>
                <a:ea typeface="MS PGothic" charset="0"/>
              </a:rPr>
            </a:br>
            <a:endParaRPr lang="en-US">
              <a:solidFill>
                <a:srgbClr val="FFFF66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2400" u="sng">
                <a:solidFill>
                  <a:srgbClr val="FFFF66"/>
                </a:solidFill>
                <a:latin typeface="Arial Unicode MS" charset="0"/>
                <a:ea typeface="MS PGothic" charset="0"/>
              </a:rPr>
              <a:t>Histologic subtypes</a:t>
            </a:r>
            <a:r>
              <a:rPr lang="en-US" sz="2400">
                <a:solidFill>
                  <a:srgbClr val="FFFF66"/>
                </a:solidFill>
                <a:latin typeface="Arial Unicode MS" charset="0"/>
                <a:ea typeface="MS PGothic" charset="0"/>
              </a:rPr>
              <a:t>: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Classical medulloblatoma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Desmoplastic medulloblastoma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Medullomyoblastoma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Melanotic medulloblastoma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Large-cell medulloblastoma: Very poor outcome</a:t>
            </a:r>
          </a:p>
          <a:p>
            <a:pPr lvl="2" eaLnBrk="1" hangingPunct="1">
              <a:lnSpc>
                <a:spcPct val="80000"/>
              </a:lnSpc>
            </a:pPr>
            <a:endParaRPr lang="en-US" sz="280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280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1400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1200">
              <a:solidFill>
                <a:srgbClr val="FFFF66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4724400" y="2743200"/>
            <a:ext cx="609600" cy="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1371600"/>
          </a:xfrm>
        </p:spPr>
        <p:txBody>
          <a:bodyPr/>
          <a:lstStyle/>
          <a:p>
            <a:pPr algn="l" eaLnBrk="1" hangingPunct="1"/>
            <a: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Factors associated with the development of mutism</a:t>
            </a:r>
            <a: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endParaRPr lang="en-US" sz="32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Posterior fossa surgery for tumor. 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Children 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Midline tumor location</a:t>
            </a:r>
            <a:endParaRPr lang="en-US">
              <a:solidFill>
                <a:srgbClr val="FFFF00"/>
              </a:solidFill>
              <a:latin typeface="Arial Unicode MS" charset="0"/>
              <a:ea typeface="MS PGothic" charset="0"/>
              <a:hlinkClick r:id="rId2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Cerebellar vermal incision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Large tumor size ( &gt; 5cm )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Medulloblastoma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Cerebellar Mutism</a:t>
            </a:r>
            <a:r>
              <a:rPr lang="en-US" sz="2800" b="1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 Pathophysiology</a:t>
            </a:r>
            <a:r>
              <a:rPr lang="en-US" sz="2800" b="1" i="1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UNKNOWN. However not emotional.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Focal decreased cerebral and cerebellar blood flow leading to decreased cell functioning in particular areas, </a:t>
            </a:r>
            <a:r>
              <a:rPr lang="en-US" sz="2800" b="1" u="sng">
                <a:solidFill>
                  <a:srgbClr val="00FFFF"/>
                </a:solidFill>
                <a:latin typeface="Arial Unicode MS" charset="0"/>
                <a:ea typeface="MS PGothic" charset="0"/>
              </a:rPr>
              <a:t>dentate-thalami-cortical pathway</a:t>
            </a: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causing dysfunction. SPECT studies have lead support to this theory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Cerebellar Mutism</a:t>
            </a:r>
            <a:r>
              <a:rPr lang="en-US" sz="2800" b="1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 Outcome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Speech almost always returns. 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The speech is virtually always  becomes functional for communication, </a:t>
            </a:r>
            <a:r>
              <a:rPr lang="en-US">
                <a:solidFill>
                  <a:schemeClr val="bg1"/>
                </a:solidFill>
                <a:latin typeface="Arial Unicode MS" charset="0"/>
                <a:ea typeface="MS PGothic" charset="0"/>
              </a:rPr>
              <a:t>however it may not be the same as before surgery.  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Cerebellar Mutism</a:t>
            </a:r>
            <a:r>
              <a:rPr lang="en-US" sz="2800" b="1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 intervention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153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Speech therapy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Assisting in some form of nonverbal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communication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00FFFF"/>
                </a:solidFill>
                <a:latin typeface="Arial Unicode MS" charset="0"/>
                <a:ea typeface="MS PGothic" charset="0"/>
              </a:rPr>
              <a:t>Reassurance</a:t>
            </a: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:  usual course of cerebellar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mutism and what to expect in the recovery.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Practicing tongue and lip movements before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speech returns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/>
            </a:r>
            <a:b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  <a:t>Brain Stem Gliomas</a:t>
            </a:r>
            <a:br>
              <a:rPr lang="en-US" sz="4000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endParaRPr lang="en-US" sz="40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Brainstem tumors comprise 10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20% of all pediatric central nervous system tumors.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Once considered uniformly fatal ; the perspective has changed now.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Clinical hallmark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Bilateral long tract signs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Bilateral multiple contiguous cranial nerve palsies.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Horner</a:t>
            </a:r>
            <a:r>
              <a:rPr lang="ja-JP" altLang="en-US">
                <a:solidFill>
                  <a:srgbClr val="FFFF00"/>
                </a:solidFill>
                <a:latin typeface="Arial" charset="0"/>
                <a:ea typeface="MS PGothic" charset="0"/>
              </a:rPr>
              <a:t>’</a:t>
            </a:r>
            <a:r>
              <a:rPr lang="en-US" altLang="ja-JP">
                <a:solidFill>
                  <a:srgbClr val="FFFF00"/>
                </a:solidFill>
                <a:latin typeface="Arial Unicode MS" charset="0"/>
                <a:ea typeface="MS PGothic" charset="0"/>
              </a:rPr>
              <a:t>s syndrome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Inter Nuclear Ophthalmoplegia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BSG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Classification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The most recent classification system by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Choux et al based on both CT and MRI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imaging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Type    I      </a:t>
            </a: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Diffuse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Type   II      </a:t>
            </a: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Intrinsic, focal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Type  III      </a:t>
            </a: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Exophytic, focal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Type  IV      </a:t>
            </a: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Cervicomedullary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algn="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Pediatric Neurosurgery. New York, Churchill Livingstone, 2000, pp 471</a:t>
            </a:r>
            <a:r>
              <a:rPr lang="en-US" sz="1400" b="1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14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491.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BSG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 Unicode MS" charset="0"/>
                <a:ea typeface="MS PGothic" charset="0"/>
              </a:rPr>
              <a:t>Type I</a:t>
            </a: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: Diffuse brainstem gliomas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Appro. 75% of all tumors 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Hypointense on CT 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No significant enhancement on MRI.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Characterized by diffuse infiltration and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swelling of the brainstem. 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Typically, are malignant fibrillary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astrocytomas (WHO grade III or IV).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FFFF13"/>
                </a:solidFill>
                <a:latin typeface="Times New Roman" charset="0"/>
              </a:rPr>
              <a:t>Diffuse Brainstem Glioma</a:t>
            </a:r>
          </a:p>
        </p:txBody>
      </p:sp>
      <p:sp>
        <p:nvSpPr>
          <p:cNvPr id="95234" name="Text Box 7"/>
          <p:cNvSpPr txBox="1">
            <a:spLocks noChangeArrowheads="1"/>
          </p:cNvSpPr>
          <p:nvPr/>
        </p:nvSpPr>
        <p:spPr bwMode="auto">
          <a:xfrm>
            <a:off x="4038600" y="5715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charset="0"/>
              </a:rPr>
              <a:t>T2W</a:t>
            </a:r>
          </a:p>
        </p:txBody>
      </p:sp>
      <p:pic>
        <p:nvPicPr>
          <p:cNvPr id="95235" name="Picture 10" descr="C:\Users\ribhav\Desktop\Photos\DR AS Pics\Brainstem glioma\t2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43852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BSG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Arial Unicode MS" charset="0"/>
                <a:ea typeface="MS PGothic" charset="0"/>
              </a:rPr>
              <a:t>Type II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: Focal</a:t>
            </a:r>
            <a:r>
              <a:rPr lang="en-US" sz="2400" i="1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intrinsic tumors ( cystic/solid )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Sharply demarcated from surrounding tissue 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MRI and are associated with less brainstem  edema.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Majority of these lesions are low grade gliomas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(WHO I or II).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Contrast enhancement : variable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Medulloblastoma</a:t>
            </a:r>
            <a:r>
              <a:rPr lang="en-US">
                <a:solidFill>
                  <a:srgbClr val="FFFF66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.origin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Debatable:</a:t>
            </a:r>
          </a:p>
          <a:p>
            <a:pPr eaLnBrk="1" hangingPunct="1"/>
            <a:endParaRPr lang="en-US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Origin from remnant of cells of the external   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   granular layer of the cerebellum.</a:t>
            </a:r>
          </a:p>
          <a:p>
            <a:pPr lvl="1" eaLnBrk="1" hangingPunct="1"/>
            <a:endParaRPr lang="en-US">
              <a:solidFill>
                <a:srgbClr val="FFFF66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Transformation of normal undifferentiated 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   progenitor cells of superior medullary velum 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FF66"/>
                </a:solidFill>
                <a:latin typeface="Arial Unicode MS" charset="0"/>
                <a:ea typeface="MS PGothic" charset="0"/>
              </a:rPr>
              <a:t>   which migrate to the external granular layer.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BSG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  <a:latin typeface="Arial Unicode MS" charset="0"/>
                <a:ea typeface="MS PGothic" charset="0"/>
              </a:rPr>
              <a:t>Type III :</a:t>
            </a: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Exophytic tumors that arise from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subependymal glial tissue of the fourth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ventricle and mostly grow dorsally or laterally.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MRI characteristics similar to type II lesions,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and  histologically, these lesions are usually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low-grade lesions  (WHO I or II) like type II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lesions.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BSG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 Unicode MS" charset="0"/>
                <a:ea typeface="MS PGothic" charset="0"/>
              </a:rPr>
              <a:t>Type IV</a:t>
            </a: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lesions are cervicomedullary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brainstem gliomas.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Imaging, histology and behavior : similar to intramedullary spinal cord gliomas.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Majority are low-grade, non-infiltrative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tumors.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BSG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.Clinical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7924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Repeated vomiting with failure to thrive.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School-aged children : a decline in school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performance.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Cranial neuropathies can develop and produce  subtle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changes.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A history of dysphonia or changes in voice pitch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tone.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Frequent upper-respiratory infections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BSG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..Management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Biopsy : only for indeterminate lesions as 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    therapeutic benefit is gained by sampling lesions that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    behave and appear like diffuse gliomas.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Stereotactic biopsy: can provide diagnostic tissue. 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Not without risk: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Damage to the cranial nerves and long tracts 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The HPE may not necessarily correlate with clinical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prognosis. </a:t>
            </a: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( Tissue heterogeneity )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A patient with a clinical presentation and imaging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consistent with a diffuse glioma : </a:t>
            </a: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NO BENEFIT from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</a:rPr>
              <a:t>    surgery.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Corticosteroids/ RT may provide temporarily benefit.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A large phase III  trial demonstrated no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benefit for the  use of  hyperfractionated radiation 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children newly diagnosed with diffuse brainstem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glioma 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sz="16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Mandell LR, Int J Radiat Oncol Biol Phys 1999; 43: 959</a:t>
            </a:r>
            <a:r>
              <a:rPr lang="en-US" sz="1600" b="1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16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964</a:t>
            </a:r>
            <a:r>
              <a:rPr lang="en-US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  <a:endParaRPr lang="en-US" sz="20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</a:rPr>
              <a:t>Management</a:t>
            </a:r>
            <a:r>
              <a:rPr lang="en-US">
                <a:solidFill>
                  <a:srgbClr val="FFFF00"/>
                </a:solidFill>
                <a:latin typeface="Calibri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</a:rPr>
              <a:t>Focal BSG</a:t>
            </a:r>
          </a:p>
        </p:txBody>
      </p:sp>
      <p:sp>
        <p:nvSpPr>
          <p:cNvPr id="102402" name="Rectangle 5"/>
          <p:cNvSpPr>
            <a:spLocks noChangeArrowheads="1"/>
          </p:cNvSpPr>
          <p:nvPr/>
        </p:nvSpPr>
        <p:spPr bwMode="auto">
          <a:xfrm>
            <a:off x="457200" y="1371600"/>
            <a:ext cx="312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Location</a:t>
            </a:r>
          </a:p>
          <a:p>
            <a:endParaRPr lang="en-US"/>
          </a:p>
          <a:p>
            <a:r>
              <a:rPr lang="en-US"/>
              <a:t>Dorsal midbrain </a:t>
            </a:r>
            <a:br>
              <a:rPr lang="en-US"/>
            </a:br>
            <a:r>
              <a:rPr lang="en-US"/>
              <a:t>(tectum mesencephali) </a:t>
            </a:r>
          </a:p>
          <a:p>
            <a:endParaRPr lang="en-US"/>
          </a:p>
          <a:p>
            <a:r>
              <a:rPr lang="en-US"/>
              <a:t>Ventral midbrain </a:t>
            </a:r>
            <a:br>
              <a:rPr lang="en-US"/>
            </a:br>
            <a:endParaRPr lang="en-US"/>
          </a:p>
          <a:p>
            <a:r>
              <a:rPr lang="en-US"/>
              <a:t>Lateral midbrain </a:t>
            </a:r>
            <a:br>
              <a:rPr lang="en-US"/>
            </a:br>
            <a:endParaRPr lang="en-US"/>
          </a:p>
          <a:p>
            <a:r>
              <a:rPr lang="en-US"/>
              <a:t>Ventrolateral pons </a:t>
            </a:r>
            <a:br>
              <a:rPr lang="en-US"/>
            </a:br>
            <a:r>
              <a:rPr lang="en-US"/>
              <a:t>(cerebellopontine angle) </a:t>
            </a:r>
            <a:br>
              <a:rPr lang="en-US"/>
            </a:br>
            <a:endParaRPr lang="en-US"/>
          </a:p>
          <a:p>
            <a:r>
              <a:rPr lang="en-US"/>
              <a:t>Dorsal pons and medulla </a:t>
            </a:r>
            <a:br>
              <a:rPr lang="en-US"/>
            </a:br>
            <a:r>
              <a:rPr lang="en-US"/>
              <a:t>oblongata 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>Lower medulla oblongata </a:t>
            </a:r>
            <a:br>
              <a:rPr lang="en-US"/>
            </a:br>
            <a:r>
              <a:rPr lang="en-US"/>
              <a:t>and cervicomedullary junction</a:t>
            </a:r>
          </a:p>
        </p:txBody>
      </p:sp>
      <p:sp>
        <p:nvSpPr>
          <p:cNvPr id="102403" name="Rectangle 6"/>
          <p:cNvSpPr>
            <a:spLocks noChangeArrowheads="1"/>
          </p:cNvSpPr>
          <p:nvPr/>
        </p:nvSpPr>
        <p:spPr bwMode="auto">
          <a:xfrm>
            <a:off x="4572000" y="1371600"/>
            <a:ext cx="31242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Approach</a:t>
            </a:r>
          </a:p>
          <a:p>
            <a:endParaRPr lang="en-US"/>
          </a:p>
          <a:p>
            <a:r>
              <a:rPr lang="en-US"/>
              <a:t>Supracerebe llar </a:t>
            </a:r>
            <a:br>
              <a:rPr lang="en-US"/>
            </a:br>
            <a:r>
              <a:rPr lang="en-US"/>
              <a:t>infratentorial</a:t>
            </a:r>
          </a:p>
          <a:p>
            <a:r>
              <a:rPr lang="en-US"/>
              <a:t> </a:t>
            </a:r>
            <a:br>
              <a:rPr lang="en-US"/>
            </a:br>
            <a:r>
              <a:rPr lang="en-US"/>
              <a:t>Pterional trans-Sylvian 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>Subtemporal transtentorial </a:t>
            </a:r>
            <a:br>
              <a:rPr lang="en-US"/>
            </a:br>
            <a:endParaRPr lang="en-US"/>
          </a:p>
          <a:p>
            <a:r>
              <a:rPr lang="en-US"/>
              <a:t>Retromastoid re tros igmoid </a:t>
            </a:r>
            <a:br>
              <a:rPr lang="en-US"/>
            </a:br>
            <a:endParaRPr lang="en-US"/>
          </a:p>
          <a:p>
            <a:endParaRPr lang="en-US"/>
          </a:p>
          <a:p>
            <a:r>
              <a:rPr lang="en-US"/>
              <a:t>Midline suboccipital </a:t>
            </a:r>
            <a:br>
              <a:rPr lang="en-US"/>
            </a:br>
            <a:r>
              <a:rPr lang="en-US"/>
              <a:t>transventricular </a:t>
            </a:r>
            <a:br>
              <a:rPr lang="en-US"/>
            </a:br>
            <a:r>
              <a:rPr lang="en-US"/>
              <a:t>(through the fourth ventricle) </a:t>
            </a:r>
            <a:br>
              <a:rPr lang="en-US"/>
            </a:br>
            <a:r>
              <a:rPr lang="en-US"/>
              <a:t>Midline suboccipital </a:t>
            </a:r>
            <a:br>
              <a:rPr lang="en-US"/>
            </a:br>
            <a:r>
              <a:rPr lang="en-US"/>
              <a:t>and C1 laminectomy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2800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..Postoperative Course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Postoperative treatment and monitoring : on the  location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Patients who have had  a CSF diversion  procedure : monitor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for reemergence of signs and  symptoms of hydrocephalus.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Tumors of the pons carry the worst prognosis  because the 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majority are diffuse gliomas. ( survival rates are low with 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</a:t>
            </a:r>
            <a:r>
              <a:rPr lang="en-US" sz="2000">
                <a:solidFill>
                  <a:srgbClr val="00FFFF"/>
                </a:solidFill>
                <a:latin typeface="Arial Unicode MS" charset="0"/>
                <a:ea typeface="MS PGothic" charset="0"/>
              </a:rPr>
              <a:t>1-year survival of 35</a:t>
            </a:r>
            <a:r>
              <a:rPr lang="en-US" sz="2000">
                <a:solidFill>
                  <a:srgbClr val="00FFFF"/>
                </a:solidFill>
                <a:latin typeface="Arial" charset="0"/>
                <a:ea typeface="MS PGothic" charset="0"/>
              </a:rPr>
              <a:t>–</a:t>
            </a:r>
            <a:r>
              <a:rPr lang="en-US" sz="2000">
                <a:solidFill>
                  <a:srgbClr val="00FFFF"/>
                </a:solidFill>
                <a:latin typeface="Arial Unicode MS" charset="0"/>
                <a:ea typeface="MS PGothic" charset="0"/>
              </a:rPr>
              <a:t>46% and 3- year survival of 11</a:t>
            </a:r>
            <a:r>
              <a:rPr lang="en-US" sz="2000">
                <a:solidFill>
                  <a:srgbClr val="00FFFF"/>
                </a:solidFill>
                <a:latin typeface="Arial" charset="0"/>
                <a:ea typeface="MS PGothic" charset="0"/>
              </a:rPr>
              <a:t>–</a:t>
            </a:r>
            <a:r>
              <a:rPr lang="en-US" sz="2000">
                <a:solidFill>
                  <a:srgbClr val="00FFFF"/>
                </a:solidFill>
                <a:latin typeface="Arial Unicode MS" charset="0"/>
                <a:ea typeface="MS PGothic" charset="0"/>
              </a:rPr>
              <a:t>17%.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16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Pediatr Neurosurg 1996; 24: 9</a:t>
            </a:r>
            <a:r>
              <a:rPr lang="en-US" sz="1600" b="1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16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23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3200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  <a:t>..Postoperative Course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The postoperative course of focal medullary neoplasms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depends on the  tumor type.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Dorsal exophytic tumors treated with surgery have an excellent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prognosis with a 92% long-term survival some series.</a:t>
            </a:r>
          </a:p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sz="14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  <a:r>
              <a:rPr lang="en-US" sz="16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Pediatr neurosurg 1994; 20: 2</a:t>
            </a:r>
            <a:r>
              <a:rPr lang="en-US" sz="1600" b="1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16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10</a:t>
            </a:r>
          </a:p>
          <a:p>
            <a:pPr algn="r" eaLnBrk="1" hangingPunct="1">
              <a:lnSpc>
                <a:spcPct val="80000"/>
              </a:lnSpc>
            </a:pPr>
            <a:endParaRPr lang="en-US" sz="16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Pollack et al. reported a long-term survival of 94% 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their series of 18 patients.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14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  <a:r>
              <a:rPr lang="en-US" sz="16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J Neurosurg 1993; 78: 859</a:t>
            </a:r>
            <a:r>
              <a:rPr lang="en-US" sz="1600" b="1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16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863</a:t>
            </a:r>
            <a:r>
              <a:rPr lang="en-US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4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  <a:r>
              <a:rPr lang="en-US" sz="2800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..Postoperative Course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However, significant lower cranial nerve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 dysfunction can occur and may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 need prolonged postoperative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 ventilation or a feeding gastrostomy 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 postoperatively.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Tectal plate gliomas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Unique subset of brainstem gliomas. 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Presents with late onset obstructive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hydrocephalus that can be confused with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benign aqueductal stenosis.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Tectal gliomas are believed to be low-grade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astrocytic tumors that usually follow a benign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clinical course.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VP shunts or ETV for CSF diversion.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Medulloblastoma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.Clinical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Hydrocephalus : Raised ICP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Behavioral change, listlessness, irritability, vomiting, and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decreased social interactions.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Headache, especially in the morning.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Double vision. </a:t>
            </a:r>
          </a:p>
          <a:p>
            <a:pPr lvl="2" eaLnBrk="1" hangingPunct="1">
              <a:lnSpc>
                <a:spcPct val="9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Head tilt : tonsillar herniation below the foramen magnum.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</a:t>
            </a:r>
            <a:r>
              <a:rPr lang="en-US" sz="2000">
                <a:solidFill>
                  <a:srgbClr val="00FFFF"/>
                </a:solidFill>
                <a:latin typeface="Arial Unicode MS" charset="0"/>
                <a:ea typeface="MS PGothic" charset="0"/>
              </a:rPr>
              <a:t>(Can result from trochlear nerve palsy caused by direct tumor compression</a:t>
            </a:r>
            <a:r>
              <a:rPr lang="en-US">
                <a:solidFill>
                  <a:srgbClr val="00FFFF"/>
                </a:solidFill>
                <a:latin typeface="Arial Unicode MS" charset="0"/>
                <a:ea typeface="MS PGothic" charset="0"/>
              </a:rPr>
              <a:t> 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>
              <a:solidFill>
                <a:srgbClr val="00FFFF"/>
              </a:solidFill>
              <a:latin typeface="Arial Unicode MS" charset="0"/>
              <a:ea typeface="MS PGothic" charset="0"/>
            </a:endParaRPr>
          </a:p>
          <a:p>
            <a:pPr lvl="3" eaLnBrk="1" hangingPunct="1">
              <a:lnSpc>
                <a:spcPct val="90000"/>
              </a:lnSpc>
            </a:pPr>
            <a:endParaRPr lang="en-US">
              <a:solidFill>
                <a:schemeClr val="accent1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MRI</a:t>
            </a:r>
          </a:p>
        </p:txBody>
      </p:sp>
      <p:pic>
        <p:nvPicPr>
          <p:cNvPr id="107522" name="Picture 5" descr="C:\Users\ribhav\Desktop\Photos\DR AS Pics\tectal plate glioma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33333" r="48654" b="36667"/>
          <a:stretch>
            <a:fillRect/>
          </a:stretch>
        </p:blipFill>
        <p:spPr bwMode="auto">
          <a:xfrm>
            <a:off x="1600200" y="1219200"/>
            <a:ext cx="6248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2667000" y="533400"/>
            <a:ext cx="35814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2"/>
                </a:solidFill>
                <a:latin typeface="Times New Roman" charset="0"/>
              </a:rPr>
              <a:t>AIIMS Protocol</a:t>
            </a:r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>
                <a:latin typeface="Times New Roman" charset="0"/>
              </a:rPr>
              <a:t>          </a:t>
            </a: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514600" y="1981200"/>
            <a:ext cx="3886200" cy="914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charset="0"/>
              </a:rPr>
              <a:t>Radical   Radiotherapy with</a:t>
            </a:r>
          </a:p>
          <a:p>
            <a:pPr algn="ctr"/>
            <a:r>
              <a:rPr lang="en-US" sz="2000" b="1">
                <a:solidFill>
                  <a:schemeClr val="bg2"/>
                </a:solidFill>
                <a:latin typeface="Times New Roman" charset="0"/>
              </a:rPr>
              <a:t>  concurrent chemotherapy</a:t>
            </a:r>
            <a:r>
              <a:rPr lang="en-US" sz="3200" b="1">
                <a:solidFill>
                  <a:schemeClr val="bg2"/>
                </a:solidFill>
                <a:latin typeface="Times New Roman" charset="0"/>
              </a:rPr>
              <a:t>.</a:t>
            </a:r>
          </a:p>
        </p:txBody>
      </p:sp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2514600" y="4800600"/>
            <a:ext cx="4114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  <a:latin typeface="Times New Roman" charset="0"/>
              </a:rPr>
              <a:t>60 Gy/30#/ 6 wks.</a:t>
            </a:r>
            <a:r>
              <a:rPr lang="en-US" sz="2400">
                <a:solidFill>
                  <a:schemeClr val="bg2"/>
                </a:solidFill>
                <a:latin typeface="Times New Roman" charset="0"/>
              </a:rPr>
              <a:t> </a:t>
            </a:r>
          </a:p>
        </p:txBody>
      </p:sp>
      <p:sp>
        <p:nvSpPr>
          <p:cNvPr id="108549" name="Line 6"/>
          <p:cNvSpPr>
            <a:spLocks noChangeShapeType="1"/>
          </p:cNvSpPr>
          <p:nvPr/>
        </p:nvSpPr>
        <p:spPr bwMode="auto">
          <a:xfrm>
            <a:off x="4343400" y="3048000"/>
            <a:ext cx="0" cy="167640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Ependymoma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Ependymomas are glial tumors that arise from ependymal cells within the CNS.</a:t>
            </a:r>
          </a:p>
          <a:p>
            <a:pPr eaLnBrk="1" hangingPunct="1"/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400" u="sng">
                <a:solidFill>
                  <a:srgbClr val="FFFF00"/>
                </a:solidFill>
                <a:latin typeface="Arial Unicode MS" charset="0"/>
                <a:ea typeface="MS PGothic" charset="0"/>
              </a:rPr>
              <a:t>WHO grade I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: Myxopapillary ependymoma and 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subependymoma;</a:t>
            </a:r>
          </a:p>
          <a:p>
            <a:pPr eaLnBrk="1" hangingPunct="1"/>
            <a:r>
              <a:rPr lang="en-US" sz="2400" u="sng">
                <a:solidFill>
                  <a:srgbClr val="FFFF00"/>
                </a:solidFill>
                <a:latin typeface="Arial Unicode MS" charset="0"/>
                <a:ea typeface="MS PGothic" charset="0"/>
              </a:rPr>
              <a:t>WHO grade II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: Ependymoma (with cellular,papillary and clear cell variants)</a:t>
            </a:r>
          </a:p>
          <a:p>
            <a:pPr eaLnBrk="1" hangingPunct="1"/>
            <a:r>
              <a:rPr lang="en-US" sz="2400" u="sng">
                <a:solidFill>
                  <a:srgbClr val="FFFF00"/>
                </a:solidFill>
                <a:latin typeface="Arial Unicode MS" charset="0"/>
                <a:ea typeface="MS PGothic" charset="0"/>
              </a:rPr>
              <a:t>WHO grade III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: Anaplastic ependymoma. </a:t>
            </a:r>
          </a:p>
          <a:p>
            <a:pPr eaLnBrk="1" hangingPunct="1"/>
            <a:r>
              <a:rPr lang="en-US" sz="2400" u="sng">
                <a:solidFill>
                  <a:srgbClr val="FFFF00"/>
                </a:solidFill>
                <a:latin typeface="Arial Unicode MS" charset="0"/>
                <a:ea typeface="MS PGothic" charset="0"/>
              </a:rPr>
              <a:t>Who grade IV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: Ependymoblastomas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Ependymoma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In children : 90% of ependymomas are intracranial, majority of these occuring in the posterior fossa usually arising from the roof of the fourth ventricle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In adults : 75% of ependymomas arise within the spinal canal, with a significant minority occurring intracranially in the supratentorial compartment.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Ependymoma 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.. Imaging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524000"/>
            <a:ext cx="7848600" cy="4495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CT :  Typically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isodense with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heterogenous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enhancement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Calcification :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common ( can be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seen in one half of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None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  cases)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Ependymoma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..MRI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8229600" cy="46482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On MRI, heterogeneous secondary to necrosis, hemorrhage and  calcification. </a:t>
            </a:r>
          </a:p>
          <a:p>
            <a:pPr lvl="1" eaLnBrk="1" hangingPunct="1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Heterogenous contrast  enhancement</a:t>
            </a:r>
          </a:p>
          <a:p>
            <a:pPr lvl="1" eaLnBrk="1" hangingPunct="1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Plastic ependymomas.</a:t>
            </a:r>
          </a:p>
          <a:p>
            <a:pPr lvl="1" algn="just" eaLnBrk="1" hangingPunct="1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Extension to the cerebellopontine angle is characteristic of  ependymomas</a:t>
            </a:r>
          </a:p>
          <a:p>
            <a:pPr lvl="1" algn="just" eaLnBrk="1" hangingPunct="1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Commonly found intraventricularly  </a:t>
            </a:r>
          </a:p>
          <a:p>
            <a:pPr lvl="1" algn="just" eaLnBrk="1" hangingPunct="1"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Calcification common ( appro.45% of cases )</a:t>
            </a:r>
          </a:p>
          <a:p>
            <a:pPr algn="just"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Ependymoma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..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Staging: </a:t>
            </a: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No conventional staging criteria.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Postoperative MRI is recommended within 48 hours of tumor resection to assess presence of residual tumor and to facilitate adjuvant treatment planning.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Ependymoma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..Surgery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Most significant factor associated with increased survival in almost every large series of pediatric ependymoma.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lvl="1" eaLnBrk="1" hangingPunct="1"/>
            <a:r>
              <a:rPr lang="en-US" sz="2400" b="1">
                <a:solidFill>
                  <a:srgbClr val="FFFF00"/>
                </a:solidFill>
                <a:latin typeface="Arial Unicode MS" charset="0"/>
                <a:ea typeface="ＭＳ Ｐゴシック" charset="0"/>
              </a:rPr>
              <a:t>Aggressive primary resection,</a:t>
            </a:r>
          </a:p>
          <a:p>
            <a:pPr lvl="1" eaLnBrk="1" hangingPunct="1"/>
            <a:r>
              <a:rPr lang="en-US" sz="2400" b="1">
                <a:solidFill>
                  <a:srgbClr val="FFFF00"/>
                </a:solidFill>
                <a:latin typeface="Arial Unicode MS" charset="0"/>
                <a:ea typeface="ＭＳ Ｐゴシック" charset="0"/>
              </a:rPr>
              <a:t>Immediate second look surgery if a post-operative residual tumor is identified and</a:t>
            </a:r>
          </a:p>
          <a:p>
            <a:pPr lvl="1" eaLnBrk="1" hangingPunct="1"/>
            <a:r>
              <a:rPr lang="en-US" sz="2400" b="1">
                <a:solidFill>
                  <a:srgbClr val="FFFF00"/>
                </a:solidFill>
                <a:latin typeface="Arial Unicode MS" charset="0"/>
                <a:ea typeface="ＭＳ Ｐゴシック" charset="0"/>
              </a:rPr>
              <a:t>Re-surgery at time of recurrence.</a:t>
            </a:r>
            <a:r>
              <a:rPr lang="en-US" sz="24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eaLnBrk="1" hangingPunct="1"/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  <a:t>Ependymoma</a:t>
            </a:r>
            <a:r>
              <a:rPr lang="en-US" sz="3200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  <a:t>Role of Radiotherapy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Post-operative radiation recommended for patients older than 3 years.</a:t>
            </a:r>
          </a:p>
          <a:p>
            <a:pPr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Stereotactic radiosurgery : therapeutic option in patients with residual, unresectable or recurrent tumor.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  <a:t>Ependymoma</a:t>
            </a:r>
            <a:r>
              <a:rPr lang="en-US" sz="3200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3200">
                <a:solidFill>
                  <a:srgbClr val="FFFF00"/>
                </a:solidFill>
                <a:latin typeface="Arial Unicode MS" charset="0"/>
                <a:ea typeface="MS PGothic" charset="0"/>
              </a:rPr>
              <a:t>Role of Chemotherapy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May be useful &lt; 3 years : Delay cranial  radiation. 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Childhood intracranial ependymomas : in general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   chemo-resistant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ＭＳ Ｐゴシック" charset="0"/>
              </a:rPr>
              <a:t>     </a:t>
            </a:r>
            <a:r>
              <a:rPr lang="en-US" sz="1800">
                <a:solidFill>
                  <a:srgbClr val="FFFF00"/>
                </a:solidFill>
                <a:latin typeface="Arial Unicode MS" charset="0"/>
                <a:ea typeface="ＭＳ Ｐゴシック" charset="0"/>
              </a:rPr>
              <a:t>over-expression of the multi-drug resistance-1  gene and the 06-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FFFF00"/>
                </a:solidFill>
                <a:latin typeface="Arial Unicode MS" charset="0"/>
                <a:ea typeface="ＭＳ Ｐゴシック" charset="0"/>
              </a:rPr>
              <a:t>       methylguanine-DNA methyl transferase.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   </a:t>
            </a:r>
            <a:r>
              <a:rPr lang="en-US" sz="2400">
                <a:solidFill>
                  <a:schemeClr val="bg1"/>
                </a:solidFill>
                <a:latin typeface="Arial Unicode MS" charset="0"/>
                <a:ea typeface="MS PGothic" charset="0"/>
                <a:cs typeface="Times New Roman" charset="0"/>
              </a:rPr>
              <a:t>Children cancer group (CCG) 942: the only randomized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 Unicode MS" charset="0"/>
                <a:ea typeface="MS PGothic" charset="0"/>
                <a:cs typeface="Times New Roman" charset="0"/>
              </a:rPr>
              <a:t>    trial, which  compared survival after radiation alone, 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 Unicode MS" charset="0"/>
                <a:ea typeface="MS PGothic" charset="0"/>
                <a:cs typeface="Times New Roman" charset="0"/>
              </a:rPr>
              <a:t>    survival after CT + RT  did  not show improved outcome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 Unicode MS" charset="0"/>
                <a:ea typeface="MS PGothic" charset="0"/>
                <a:cs typeface="Times New Roman" charset="0"/>
              </a:rPr>
              <a:t/>
            </a:r>
            <a:br>
              <a:rPr lang="en-US" sz="2400">
                <a:solidFill>
                  <a:schemeClr val="bg1"/>
                </a:solidFill>
                <a:latin typeface="Arial Unicode MS" charset="0"/>
                <a:ea typeface="MS PGothic" charset="0"/>
                <a:cs typeface="Times New Roman" charset="0"/>
              </a:rPr>
            </a:br>
            <a:r>
              <a:rPr lang="en-US" sz="1600">
                <a:solidFill>
                  <a:srgbClr val="FFFF00"/>
                </a:solidFill>
                <a:latin typeface="Arial" charset="0"/>
                <a:ea typeface="MS PGothic" charset="0"/>
              </a:rPr>
              <a:t>Med Pediatr Oncol 1996;27:8-14</a:t>
            </a:r>
            <a:r>
              <a:rPr lang="en-US" sz="1600">
                <a:latin typeface="Arial" charset="0"/>
                <a:ea typeface="MS PGothic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Medulloblastoma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.Clinical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Cerebellar symptoms 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Brain stem involvement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Leptomeningeal dissemination</a:t>
            </a:r>
          </a:p>
          <a:p>
            <a:pPr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buFontTx/>
              <a:buNone/>
            </a:pPr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/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>
              <a:buFontTx/>
              <a:buNone/>
            </a:pPr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ChangeArrowheads="1"/>
          </p:cNvSpPr>
          <p:nvPr/>
        </p:nvSpPr>
        <p:spPr bwMode="auto">
          <a:xfrm>
            <a:off x="2590800" y="533400"/>
            <a:ext cx="3581400" cy="5334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2"/>
                </a:solidFill>
                <a:latin typeface="Times New Roman" charset="0"/>
              </a:rPr>
              <a:t> AIIMS Protocol</a:t>
            </a:r>
          </a:p>
        </p:txBody>
      </p:sp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>
                <a:latin typeface="Times New Roman" charset="0"/>
              </a:rPr>
              <a:t>          </a:t>
            </a:r>
          </a:p>
        </p:txBody>
      </p:sp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1143000" y="1600200"/>
            <a:ext cx="3124200" cy="10668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Low Grade</a:t>
            </a:r>
          </a:p>
          <a:p>
            <a:pPr algn="ctr"/>
            <a:endParaRPr lang="en-US" b="1">
              <a:solidFill>
                <a:schemeClr val="bg2"/>
              </a:solidFill>
              <a:latin typeface="Times New Roman" charset="0"/>
            </a:endParaRPr>
          </a:p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CSF -VE  </a:t>
            </a:r>
          </a:p>
        </p:txBody>
      </p:sp>
      <p:sp>
        <p:nvSpPr>
          <p:cNvPr id="117764" name="Rectangle 5"/>
          <p:cNvSpPr>
            <a:spLocks noChangeArrowheads="1"/>
          </p:cNvSpPr>
          <p:nvPr/>
        </p:nvSpPr>
        <p:spPr bwMode="auto">
          <a:xfrm>
            <a:off x="1905000" y="3429000"/>
            <a:ext cx="1447800" cy="4572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Surgery</a:t>
            </a:r>
          </a:p>
        </p:txBody>
      </p:sp>
      <p:sp>
        <p:nvSpPr>
          <p:cNvPr id="117765" name="Rectangle 6"/>
          <p:cNvSpPr>
            <a:spLocks noChangeArrowheads="1"/>
          </p:cNvSpPr>
          <p:nvPr/>
        </p:nvSpPr>
        <p:spPr bwMode="auto">
          <a:xfrm>
            <a:off x="6477000" y="3505200"/>
            <a:ext cx="1143000" cy="4572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Surgery</a:t>
            </a:r>
          </a:p>
        </p:txBody>
      </p:sp>
      <p:sp>
        <p:nvSpPr>
          <p:cNvPr id="117766" name="Rectangle 7"/>
          <p:cNvSpPr>
            <a:spLocks noChangeArrowheads="1"/>
          </p:cNvSpPr>
          <p:nvPr/>
        </p:nvSpPr>
        <p:spPr bwMode="auto">
          <a:xfrm>
            <a:off x="457200" y="4876800"/>
            <a:ext cx="4114800" cy="1019175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Times New Roman" charset="0"/>
              </a:rPr>
              <a:t>Radiotherapy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Times New Roman" charset="0"/>
              </a:rPr>
              <a:t>56Gy / 28# / 5.5 wks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Times New Roman" charset="0"/>
              </a:rPr>
              <a:t>(50 Gy followed by a boost of  6 Gy)</a:t>
            </a:r>
          </a:p>
        </p:txBody>
      </p:sp>
      <p:sp>
        <p:nvSpPr>
          <p:cNvPr id="117767" name="Rectangle 8"/>
          <p:cNvSpPr>
            <a:spLocks noChangeArrowheads="1"/>
          </p:cNvSpPr>
          <p:nvPr/>
        </p:nvSpPr>
        <p:spPr bwMode="auto">
          <a:xfrm>
            <a:off x="5334000" y="5334000"/>
            <a:ext cx="3581400" cy="10795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2"/>
                </a:solidFill>
                <a:latin typeface="Times New Roman" charset="0"/>
              </a:rPr>
              <a:t>Surgery  followed   by 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Times New Roman" charset="0"/>
              </a:rPr>
              <a:t>CSI    and 6 cycles    chemotherapy</a:t>
            </a:r>
            <a:r>
              <a:rPr lang="en-US" sz="2400">
                <a:solidFill>
                  <a:schemeClr val="bg2"/>
                </a:solidFill>
                <a:latin typeface="Times New Roman" charset="0"/>
              </a:rPr>
              <a:t>.</a:t>
            </a:r>
          </a:p>
        </p:txBody>
      </p:sp>
      <p:sp>
        <p:nvSpPr>
          <p:cNvPr id="117768" name="Rectangle 9"/>
          <p:cNvSpPr>
            <a:spLocks noChangeArrowheads="1"/>
          </p:cNvSpPr>
          <p:nvPr/>
        </p:nvSpPr>
        <p:spPr bwMode="auto">
          <a:xfrm>
            <a:off x="5638800" y="1600200"/>
            <a:ext cx="2590800" cy="990600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1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High grade</a:t>
            </a:r>
          </a:p>
          <a:p>
            <a:pPr algn="ctr"/>
            <a:endParaRPr lang="en-US" b="1">
              <a:solidFill>
                <a:schemeClr val="bg2"/>
              </a:solidFill>
              <a:latin typeface="Times New Roman" charset="0"/>
            </a:endParaRPr>
          </a:p>
          <a:p>
            <a:pPr algn="ctr"/>
            <a:r>
              <a:rPr lang="en-US" b="1">
                <a:solidFill>
                  <a:schemeClr val="bg2"/>
                </a:solidFill>
                <a:latin typeface="Times New Roman" charset="0"/>
              </a:rPr>
              <a:t>CSF + VE</a:t>
            </a:r>
          </a:p>
        </p:txBody>
      </p:sp>
      <p:sp>
        <p:nvSpPr>
          <p:cNvPr id="117769" name="Line 10"/>
          <p:cNvSpPr>
            <a:spLocks noChangeShapeType="1"/>
          </p:cNvSpPr>
          <p:nvPr/>
        </p:nvSpPr>
        <p:spPr bwMode="auto">
          <a:xfrm>
            <a:off x="2514600" y="2819400"/>
            <a:ext cx="0" cy="53340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770" name="Line 11"/>
          <p:cNvSpPr>
            <a:spLocks noChangeShapeType="1"/>
          </p:cNvSpPr>
          <p:nvPr/>
        </p:nvSpPr>
        <p:spPr bwMode="auto">
          <a:xfrm>
            <a:off x="7010400" y="2590800"/>
            <a:ext cx="0" cy="99060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771" name="Line 12"/>
          <p:cNvSpPr>
            <a:spLocks noChangeShapeType="1"/>
          </p:cNvSpPr>
          <p:nvPr/>
        </p:nvSpPr>
        <p:spPr bwMode="auto">
          <a:xfrm>
            <a:off x="2514600" y="4038600"/>
            <a:ext cx="0" cy="76200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7772" name="Line 13"/>
          <p:cNvSpPr>
            <a:spLocks noChangeShapeType="1"/>
          </p:cNvSpPr>
          <p:nvPr/>
        </p:nvSpPr>
        <p:spPr bwMode="auto">
          <a:xfrm>
            <a:off x="7010400" y="4267200"/>
            <a:ext cx="0" cy="1066800"/>
          </a:xfrm>
          <a:prstGeom prst="line">
            <a:avLst/>
          </a:prstGeom>
          <a:noFill/>
          <a:ln w="12700">
            <a:solidFill>
              <a:srgbClr val="FFFF1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Pilocytic astrocytoma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Pilocytic astrocytoma is the most common pediatric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central nervous  system glial neoplasm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Exceptional benign biologic behavior : extremely high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survival rate 94% at 10 years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Most patients present in the first 2 decades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Surgical resection is the treatment of choice.</a:t>
            </a: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Pilocytic astrocytoma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.MRI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4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Four predominant imaging patterns 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Mass with a nonenhancing cyst and an intensely  enhancing 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mural nodule (21%)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00FFFF"/>
                </a:solidFill>
                <a:latin typeface="Arial Unicode MS" charset="0"/>
                <a:ea typeface="MS PGothic" charset="0"/>
              </a:rPr>
              <a:t>      Mass with an enhancing cyst wall and an  intensely enhancing 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solidFill>
                  <a:srgbClr val="00FFFF"/>
                </a:solidFill>
                <a:latin typeface="Arial Unicode MS" charset="0"/>
                <a:ea typeface="MS PGothic" charset="0"/>
              </a:rPr>
              <a:t>      mural nodule (46%)</a:t>
            </a: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None/>
            </a:pPr>
            <a:endParaRPr lang="en-US" sz="2000">
              <a:solidFill>
                <a:srgbClr val="00FFFF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i="1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</a:t>
            </a: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Necrotic mass with a central nonenhancing zone  (16%), and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i="1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</a:t>
            </a: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Predominantly solid mass with minimal to no  cystlike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component  (17%)</a:t>
            </a: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charset="0"/>
              <a:buAutoNum type="alphaLcParenBoth"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sz="3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Pilocytic astrocytoma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Surgical resection  of cerebellar pilocytic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astrocytomas is considered the treatment of choice.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Radiation therapy is strictly avoided, given its risk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causing  significant morbidity in children younger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than 5 years of age.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Pilocytic astrocytoma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  <a:latin typeface="Arial Unicode MS" charset="0"/>
                <a:ea typeface="MS PGothic" charset="0"/>
              </a:rPr>
              <a:t>Resection of the mural nodule, when present, is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 Unicode MS" charset="0"/>
                <a:ea typeface="MS PGothic" charset="0"/>
              </a:rPr>
              <a:t>    k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Resection of the cyst wall : Controversial ??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  since the surrounding cyst  occurs as a  simple reactive change in most cases.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</a:t>
            </a:r>
            <a:r>
              <a:rPr lang="en-US" sz="2400" b="1">
                <a:solidFill>
                  <a:srgbClr val="00FFFF"/>
                </a:solidFill>
                <a:latin typeface="Arial Unicode MS" charset="0"/>
                <a:ea typeface="MS PGothic" charset="0"/>
              </a:rPr>
              <a:t>NO STATISTICAL DIFFERENCE IN SURVIVAL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has been noted in patients who have undergone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resection of the cyst wall compared with those in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  which the cyst is left alone. </a:t>
            </a: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Pilocytic astrocytoma</a:t>
            </a:r>
            <a:r>
              <a:rPr lang="en-US" sz="3200" b="1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 Prognosis </a:t>
            </a:r>
            <a:b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</a:br>
            <a:endParaRPr lang="en-US" sz="32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sz="half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EXCELLENT: 10-year survival rate : up  to 94% 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In contrast to the generally poor outcome (for patients with an infiltrating brainstem glioma (WHO grade II),  those with Pilocytic astrocytoma has a  much better prognosis, with stable neurologic status and long term survival.</a:t>
            </a:r>
          </a:p>
          <a:p>
            <a:pPr eaLnBrk="1" hangingPunct="1">
              <a:lnSpc>
                <a:spcPct val="80000"/>
              </a:lnSpc>
            </a:pPr>
            <a:endParaRPr lang="en-US" sz="24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b="1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600">
                <a:solidFill>
                  <a:srgbClr val="FFFF00"/>
                </a:solidFill>
                <a:latin typeface="Arial Unicode MS" charset="0"/>
                <a:ea typeface="MS PGothic" charset="0"/>
              </a:rPr>
              <a:t>Pilocytic astrocytoma</a:t>
            </a:r>
            <a:r>
              <a:rPr lang="en-US" sz="3600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3600">
                <a:solidFill>
                  <a:srgbClr val="FFFF00"/>
                </a:solidFill>
                <a:latin typeface="Arial Unicode MS" charset="0"/>
                <a:ea typeface="MS PGothic" charset="0"/>
              </a:rPr>
              <a:t>.Recurrence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Can occur many years after surgery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Repeat surgery : Desired treatment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Radiotherapy can be avoided if complete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resection possible.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Residual / Unresectable recurrence : RT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preferably SRS.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Choroid Plexus Papilloma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CPP are benign neoplasms of the choroid plexus.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Lateral ventricles : most common location in children.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4-6% of the intracranial neoplasms in children younger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   than 2 years.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12-13% of intracranial neoplasms in children younger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   than 1 year.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Choroid Plexus Papilloma</a:t>
            </a:r>
            <a:r>
              <a:rPr lang="en-US" sz="3200" b="1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32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..Clinical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Hydrocephalus and raised ICT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The tumor itself can cause mass effect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possibly because of derangement of reabsorption mechanisms or blockage at other 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   sites in the ventricular system.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C:\Users\ribhav\Desktop\Photos\DR AS Pics\Choroid plexus papilloma\t2 ax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676400" y="381000"/>
            <a:ext cx="601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Arial Unicode MS" charset="0"/>
              </a:rPr>
              <a:t>Choroid Plexus Papilloma</a:t>
            </a:r>
            <a:endParaRPr 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Medulloblastoma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.Clinical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Physical:</a:t>
            </a:r>
          </a:p>
          <a:p>
            <a:pPr eaLnBrk="1" hangingPunct="1"/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Increasing head circumference , full anterior fontanalles with widely split cranial sutures.</a:t>
            </a:r>
          </a:p>
          <a:p>
            <a:pPr lvl="1" eaLnBrk="1" hangingPunct="1"/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Fundus examination</a:t>
            </a:r>
          </a:p>
          <a:p>
            <a:pPr eaLnBrk="1" hangingPunct="1"/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1" eaLnBrk="1" hangingPunct="1"/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Papilledema can be present in as many as 90% of patients.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Choroid Plexus Papilloma</a:t>
            </a:r>
            <a:r>
              <a:rPr lang="en-US" sz="2800" b="1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..Radiology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</a:t>
            </a: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  <p:sp>
        <p:nvSpPr>
          <p:cNvPr id="128003" name="Text Box 8"/>
          <p:cNvSpPr txBox="1">
            <a:spLocks noChangeArrowheads="1"/>
          </p:cNvSpPr>
          <p:nvPr/>
        </p:nvSpPr>
        <p:spPr bwMode="auto">
          <a:xfrm>
            <a:off x="3886200" y="6172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charset="0"/>
              </a:rPr>
              <a:t>NCCT</a:t>
            </a:r>
          </a:p>
        </p:txBody>
      </p:sp>
      <p:pic>
        <p:nvPicPr>
          <p:cNvPr id="128004" name="Picture 8" descr="C:\Users\ribhav\Desktop\Photos\DR AS Pics\Choroid plexus papilloma\IGS 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625" r="18750" b="17188"/>
          <a:stretch>
            <a:fillRect/>
          </a:stretch>
        </p:blipFill>
        <p:spPr bwMode="auto">
          <a:xfrm>
            <a:off x="1981200" y="1385888"/>
            <a:ext cx="44958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Choroid Plexus Papilloma</a:t>
            </a:r>
            <a:r>
              <a:rPr lang="en-US" sz="2800" b="1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..Radiology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On MRI :  intermediate-to-strong intensity on both T1- and T2 - weighted  images with dense enhancement.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Choroid plexus carcinoma appears more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heterogeneous than the papilloma and often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shows adjacent parenchymal invasion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surrounding edema.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Choroid Plexus Papilloma</a:t>
            </a:r>
            <a:r>
              <a:rPr lang="en-US" sz="2800" b="1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Treatment of hydrocephalus must be considered both before and after any surgical procedures. 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An acute increase in ICP : V P Shunt. </a:t>
            </a:r>
          </a:p>
          <a:p>
            <a:pPr eaLnBrk="1" hangingPunct="1"/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Hydrocephalus often resolves following removal of the mass.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Choroid Plexus Papilloma</a:t>
            </a:r>
            <a:r>
              <a:rPr lang="en-US" sz="2800" b="1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 sz="2800" b="1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Total surgical resection is the goal.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Complete removal: generally curative in CPP.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Even in choroid plexus carcinoma, total resection  leads to the best possible outcome.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Adjuvant CT and RT have been demonstrated to increase survival in the treatment of choroid plexus carcinoma, </a:t>
            </a:r>
            <a:r>
              <a:rPr lang="en-US" sz="2400">
                <a:solidFill>
                  <a:srgbClr val="00FFFF"/>
                </a:solidFill>
                <a:latin typeface="Arial Unicode MS" charset="0"/>
                <a:ea typeface="MS PGothic" charset="0"/>
                <a:cs typeface="Times New Roman" charset="0"/>
              </a:rPr>
              <a:t>although gross total resection remains the primary treatment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Dermoid cyst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057400"/>
            <a:ext cx="8305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Congenital ectodermal inclusion cysts.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Extremely rare, constituting fewer than 0.5% of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primary intracranial tumors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Midline sellar, parasellar, or frontonasal regions 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most common sites.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Posterior fossa ( vermis or within the 4</a:t>
            </a:r>
            <a:r>
              <a:rPr lang="en-US" sz="2800" baseline="30000">
                <a:solidFill>
                  <a:srgbClr val="FFFF00"/>
                </a:solidFill>
                <a:latin typeface="Arial Unicode MS" charset="0"/>
                <a:ea typeface="MS PGothic" charset="0"/>
              </a:rPr>
              <a:t>th</a:t>
            </a: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ventricle)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Dermoid cyst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Origin : inclusion of  ectodermally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committed cells at the time of neural  tube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closure (3rd</a:t>
            </a:r>
            <a:r>
              <a:rPr lang="en-US" sz="2400">
                <a:solidFill>
                  <a:srgbClr val="FFFF00"/>
                </a:solidFill>
                <a:latin typeface="Arial" charset="0"/>
                <a:ea typeface="MS PGothic" charset="0"/>
              </a:rPr>
              <a:t>–</a:t>
            </a: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5th week of embryogenesis.)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Glandular secretion and epithelial desquamation.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Growth can lead to rupture of the cyst contents,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causing a  chemical meningitis that may lead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vasospasm, infarction, and even death.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500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Dermoid cyst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Well  -  defined, lobulated, </a:t>
            </a:r>
            <a:r>
              <a:rPr lang="ja-JP" altLang="en-US" sz="2800">
                <a:solidFill>
                  <a:srgbClr val="FFFF00"/>
                </a:solidFill>
                <a:latin typeface="Arial" charset="0"/>
                <a:ea typeface="MS PGothic" charset="0"/>
              </a:rPr>
              <a:t>“</a:t>
            </a:r>
            <a:r>
              <a:rPr lang="en-US" altLang="ja-JP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pearly</a:t>
            </a:r>
            <a:r>
              <a:rPr lang="ja-JP" altLang="en-US" sz="2800">
                <a:solidFill>
                  <a:srgbClr val="FFFF00"/>
                </a:solidFill>
                <a:latin typeface="Arial" charset="0"/>
                <a:ea typeface="MS PGothic" charset="0"/>
              </a:rPr>
              <a:t>”</a:t>
            </a:r>
            <a:r>
              <a:rPr lang="en-US" altLang="ja-JP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mass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variable size.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Characteristically,the cyst contains thick,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disagreeable, foul-smelling, yellow material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due to the secretion of sebaceous glands and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desquamated epithelium. 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The cysts may also contain hair and/or teeth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FF66"/>
                </a:solidFill>
                <a:latin typeface="Arial" charset="0"/>
                <a:ea typeface="MS PGothic" charset="0"/>
              </a:rPr>
              <a:t>CONCLUSIONS</a:t>
            </a:r>
            <a:br>
              <a:rPr lang="en-US" sz="4000" b="1">
                <a:solidFill>
                  <a:srgbClr val="FFFF66"/>
                </a:solidFill>
                <a:latin typeface="Arial" charset="0"/>
                <a:ea typeface="MS PGothic" charset="0"/>
              </a:rPr>
            </a:br>
            <a:endParaRPr lang="en-US" sz="4000" b="1">
              <a:solidFill>
                <a:srgbClr val="FFFF66"/>
              </a:solidFill>
              <a:latin typeface="Arial" charset="0"/>
              <a:ea typeface="MS PGothic" charset="0"/>
            </a:endParaRP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Pilocytic astrocytoma bears the best outcome.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Management of hydrocephalus still remains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controversial.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Though surgery and RT remains the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treatment of choice for medulloblastoma;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optimal cranispinal radiation dose remains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debatable.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Outcome for brainstem gliomas remains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dismal.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Medulloblastoma</a:t>
            </a:r>
            <a:r>
              <a:rPr lang="en-US">
                <a:solidFill>
                  <a:srgbClr val="FFFF00"/>
                </a:solidFill>
                <a:latin typeface="Arial" charset="0"/>
                <a:ea typeface="MS PGothic" charset="0"/>
              </a:rPr>
              <a:t>…</a:t>
            </a:r>
            <a:r>
              <a:rPr lang="en-US">
                <a:solidFill>
                  <a:srgbClr val="FFFF00"/>
                </a:solidFill>
                <a:latin typeface="Arial Unicode MS" charset="0"/>
                <a:ea typeface="MS PGothic" charset="0"/>
              </a:rPr>
              <a:t>.Clinical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Extraocular examination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Diplopia and lateral gaze paresis</a:t>
            </a:r>
          </a:p>
          <a:p>
            <a:pPr lvl="2" eaLnBrk="1" hangingPunct="1">
              <a:lnSpc>
                <a:spcPct val="9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Fourth cranial nerve palsy  ( should be considered in any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    patient with a head tilt )</a:t>
            </a:r>
          </a:p>
          <a:p>
            <a:pPr lvl="2" eaLnBrk="1" hangingPunct="1">
              <a:lnSpc>
                <a:spcPct val="9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latin typeface="Arial Unicode MS" charset="0"/>
                <a:ea typeface="MS PGothic" charset="0"/>
              </a:rPr>
              <a:t>Nystagmus</a:t>
            </a:r>
            <a:endParaRPr lang="en-US" sz="18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Unicode MS" charset="0"/>
                <a:ea typeface="MS PGothic" charset="0"/>
              </a:rPr>
              <a:t>Cerebellar signs ( ataxia &gt; unilateral dysmetria )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>
              <a:solidFill>
                <a:srgbClr val="FFFF00"/>
              </a:solidFill>
              <a:latin typeface="Arial Unicode MS" charset="0"/>
              <a:ea typeface="MS PGothic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>
              <a:solidFill>
                <a:srgbClr val="FFFF00"/>
              </a:solidFill>
              <a:latin typeface="Arial Unicode MS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4320</Words>
  <Application>Microsoft Macintosh PowerPoint</Application>
  <PresentationFormat>On-screen Show (4:3)</PresentationFormat>
  <Paragraphs>846</Paragraphs>
  <Slides>87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1_Default Design</vt:lpstr>
      <vt:lpstr>Office Theme</vt:lpstr>
      <vt:lpstr> DIAGNOSIS AND MANAGEMENT OF MIDLINE POSTERIOR FOSSA TUMORS IN CHILDREN</vt:lpstr>
      <vt:lpstr> INTRODUCTION</vt:lpstr>
      <vt:lpstr> Medulloblastoma </vt:lpstr>
      <vt:lpstr>    Medulloblastoma </vt:lpstr>
      <vt:lpstr>Medulloblastoma….origin</vt:lpstr>
      <vt:lpstr>Medulloblastoma….Clinical</vt:lpstr>
      <vt:lpstr>Medulloblastoma….Clinical</vt:lpstr>
      <vt:lpstr>Medulloblastoma….Clinical</vt:lpstr>
      <vt:lpstr>Medulloblastoma….Clinical</vt:lpstr>
      <vt:lpstr>Radiology…….CT</vt:lpstr>
      <vt:lpstr>Radiology…….MRI</vt:lpstr>
      <vt:lpstr>PowerPoint Presentation</vt:lpstr>
      <vt:lpstr>PowerPoint Presentation</vt:lpstr>
      <vt:lpstr>Radiology…….</vt:lpstr>
      <vt:lpstr>Diagnosis …..CSF cytology</vt:lpstr>
      <vt:lpstr>PowerPoint Presentation</vt:lpstr>
      <vt:lpstr>Staging……..</vt:lpstr>
      <vt:lpstr> Current staging of medulloblastoma</vt:lpstr>
      <vt:lpstr>Diagnosis…..genetics</vt:lpstr>
      <vt:lpstr>Risk factors associated with outcome for medulloblastoma</vt:lpstr>
      <vt:lpstr>PowerPoint Presentation</vt:lpstr>
      <vt:lpstr>Hydrocephalus</vt:lpstr>
      <vt:lpstr>Hydrocephalus</vt:lpstr>
      <vt:lpstr>Hydrocephalus……….</vt:lpstr>
      <vt:lpstr>Hydrocephalus …….…Factors predicting patients at risk of        requiring placement of a shunt postoperatively</vt:lpstr>
      <vt:lpstr>Management…….. Surgery </vt:lpstr>
      <vt:lpstr>Management…….. Radiotherapy</vt:lpstr>
      <vt:lpstr>Management…….. Radiotherapy</vt:lpstr>
      <vt:lpstr>Radiotherapy and chemotherapy trials</vt:lpstr>
      <vt:lpstr>Management….. Hyperfractionated radiotherapy </vt:lpstr>
      <vt:lpstr>Management……. Chemotherapy </vt:lpstr>
      <vt:lpstr>Management…….. New studies  </vt:lpstr>
      <vt:lpstr>   Management…….. Recurrent Medulloblastoma  </vt:lpstr>
      <vt:lpstr>Management…….. Recurrent Medulloblastoma</vt:lpstr>
      <vt:lpstr>Management…….. Recurrent Medulloblastoma</vt:lpstr>
      <vt:lpstr>Management…….. Prognosis  </vt:lpstr>
      <vt:lpstr>PowerPoint Presentation</vt:lpstr>
      <vt:lpstr>Cerebellar Mutism</vt:lpstr>
      <vt:lpstr>Cerebellar Mutism</vt:lpstr>
      <vt:lpstr>   Factors associated with the development of mutism  </vt:lpstr>
      <vt:lpstr>Cerebellar Mutism…. Pathophysiology.</vt:lpstr>
      <vt:lpstr>Cerebellar Mutism…. Outcome</vt:lpstr>
      <vt:lpstr>Cerebellar Mutism…. intervention</vt:lpstr>
      <vt:lpstr> Brain Stem Gliomas </vt:lpstr>
      <vt:lpstr>Clinical hallmark</vt:lpstr>
      <vt:lpstr>BSG……Classification</vt:lpstr>
      <vt:lpstr>BSG……</vt:lpstr>
      <vt:lpstr>PowerPoint Presentation</vt:lpstr>
      <vt:lpstr>BSG……</vt:lpstr>
      <vt:lpstr>BSG……</vt:lpstr>
      <vt:lpstr>BSG……</vt:lpstr>
      <vt:lpstr>BSG….Clinical</vt:lpstr>
      <vt:lpstr>BSG…..Management</vt:lpstr>
      <vt:lpstr>Management</vt:lpstr>
      <vt:lpstr>Management…Focal BSG</vt:lpstr>
      <vt:lpstr>Management……..Postoperative Course</vt:lpstr>
      <vt:lpstr>Management……..Postoperative Course</vt:lpstr>
      <vt:lpstr>Management……..Postoperative Course</vt:lpstr>
      <vt:lpstr>Tectal plate gliomas</vt:lpstr>
      <vt:lpstr>MRI</vt:lpstr>
      <vt:lpstr>PowerPoint Presentation</vt:lpstr>
      <vt:lpstr>Ependymoma</vt:lpstr>
      <vt:lpstr>Ependymoma</vt:lpstr>
      <vt:lpstr>Ependymoma …….. Imaging</vt:lpstr>
      <vt:lpstr>Ependymoma…..MRI</vt:lpstr>
      <vt:lpstr>Ependymoma…..</vt:lpstr>
      <vt:lpstr>Ependymoma…..Surgery</vt:lpstr>
      <vt:lpstr>Ependymoma…Role of Radiotherapy</vt:lpstr>
      <vt:lpstr>Ependymoma…Role of Chemotherapy</vt:lpstr>
      <vt:lpstr>PowerPoint Presentation</vt:lpstr>
      <vt:lpstr>Pilocytic astrocytoma</vt:lpstr>
      <vt:lpstr>Pilocytic astrocytoma….MRI</vt:lpstr>
      <vt:lpstr>Pilocytic astrocytoma….</vt:lpstr>
      <vt:lpstr>Pilocytic astrocytoma….</vt:lpstr>
      <vt:lpstr>Pilocytic astrocytoma…. Prognosis  </vt:lpstr>
      <vt:lpstr>Pilocytic astrocytoma….Recurrence</vt:lpstr>
      <vt:lpstr>Choroid Plexus Papilloma</vt:lpstr>
      <vt:lpstr>Choroid Plexus Papilloma…..Clinical</vt:lpstr>
      <vt:lpstr>PowerPoint Presentation</vt:lpstr>
      <vt:lpstr>Choroid Plexus Papilloma…..Radiology</vt:lpstr>
      <vt:lpstr>Choroid Plexus Papilloma…..Radiology</vt:lpstr>
      <vt:lpstr>Choroid Plexus Papilloma…Management</vt:lpstr>
      <vt:lpstr>Choroid Plexus Papilloma…Management</vt:lpstr>
      <vt:lpstr>Dermoid cyst</vt:lpstr>
      <vt:lpstr>Dermoid cyst</vt:lpstr>
      <vt:lpstr>Dermoid cyst</vt:lpstr>
      <vt:lpstr>CONCLUSIONS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Diagnosis and management of midline posterior fossa tumors in children</dc:title>
  <dc:creator>Administrator</dc:creator>
  <cp:lastModifiedBy>apple</cp:lastModifiedBy>
  <cp:revision>94</cp:revision>
  <dcterms:created xsi:type="dcterms:W3CDTF">2007-09-15T19:42:24Z</dcterms:created>
  <dcterms:modified xsi:type="dcterms:W3CDTF">2013-12-19T13:08:01Z</dcterms:modified>
</cp:coreProperties>
</file>